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0"/>
  </p:notesMasterIdLst>
  <p:sldIdLst>
    <p:sldId id="284"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9144000" cy="5143500" type="screen16x9"/>
  <p:notesSz cx="6858000" cy="9144000"/>
  <p:embeddedFontLst>
    <p:embeddedFont>
      <p:font typeface="Pacifico" panose="00000500000000000000" pitchFamily="2" charset="0"/>
      <p:regular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6" d="100"/>
          <a:sy n="126" d="100"/>
        </p:scale>
        <p:origin x="206" y="4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89a70edcd2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89a70edcd2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864257ac51_5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864257ac51_5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89a70edcd2_1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89a70edcd2_1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89a70edcd2_11_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89a70edcd2_11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89a70edcd2_11_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89a70edcd2_11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89a70edcd2_1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89a70edcd2_1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89a70edcd2_11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89a70edcd2_1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89a70edcd2_11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89a70edcd2_1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89a70edcd2_11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89a70edcd2_11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89a70edcd2_11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89a70edcd2_11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89a70edcd2_11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89a70edcd2_11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864257ac51_1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864257ac51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89a70edcd2_1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89a70edcd2_11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89a70edcd2_11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289a70edcd2_11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89a70edcd2_11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89a70edcd2_11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89a70edcd2_11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289a70edcd2_11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89a70edcd2_11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289a70edcd2_11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89a70edcd2_11_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89a70edcd2_11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864257ac51_5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864257ac51_5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89a70edcd2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89a70edcd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864257ac51_5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864257ac51_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864257ac51_5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864257ac51_5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864257ac51_5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864257ac51_5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89a70edcd2_7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89a70edcd2_7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864257ac51_5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864257ac51_5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89a70edcd2_7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89a70edcd2_7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89a70edcd2_7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89a70edcd2_7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png"/><Relationship Id="rId7"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672F0A-0C7E-3613-3A9E-465E2BC17B6A}"/>
              </a:ext>
            </a:extLst>
          </p:cNvPr>
          <p:cNvSpPr txBox="1"/>
          <p:nvPr/>
        </p:nvSpPr>
        <p:spPr>
          <a:xfrm>
            <a:off x="2286000" y="2418240"/>
            <a:ext cx="4572000" cy="307777"/>
          </a:xfrm>
          <a:prstGeom prst="rect">
            <a:avLst/>
          </a:prstGeom>
          <a:noFill/>
        </p:spPr>
        <p:txBody>
          <a:bodyPr wrap="square">
            <a:spAutoFit/>
          </a:bodyPr>
          <a:lstStyle/>
          <a:p>
            <a:endParaRPr lang="en-IN" dirty="0"/>
          </a:p>
        </p:txBody>
      </p:sp>
      <p:pic>
        <p:nvPicPr>
          <p:cNvPr id="4" name="Picture 3">
            <a:extLst>
              <a:ext uri="{FF2B5EF4-FFF2-40B4-BE49-F238E27FC236}">
                <a16:creationId xmlns:a16="http://schemas.microsoft.com/office/drawing/2014/main" id="{DB8A5D6C-1789-BA4C-5089-41B8B5B6037B}"/>
              </a:ext>
            </a:extLst>
          </p:cNvPr>
          <p:cNvPicPr>
            <a:picLocks noChangeAspect="1"/>
          </p:cNvPicPr>
          <p:nvPr/>
        </p:nvPicPr>
        <p:blipFill>
          <a:blip r:embed="rId2"/>
          <a:stretch>
            <a:fillRect/>
          </a:stretch>
        </p:blipFill>
        <p:spPr>
          <a:xfrm>
            <a:off x="0" y="0"/>
            <a:ext cx="9143999" cy="5143500"/>
          </a:xfrm>
          <a:prstGeom prst="rect">
            <a:avLst/>
          </a:prstGeom>
        </p:spPr>
      </p:pic>
    </p:spTree>
    <p:extLst>
      <p:ext uri="{BB962C8B-B14F-4D97-AF65-F5344CB8AC3E}">
        <p14:creationId xmlns:p14="http://schemas.microsoft.com/office/powerpoint/2010/main" val="2550031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22"/>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3"/>
          <p:cNvPicPr preferRelativeResize="0"/>
          <p:nvPr/>
        </p:nvPicPr>
        <p:blipFill>
          <a:blip r:embed="rId3">
            <a:alphaModFix/>
          </a:blip>
          <a:stretch>
            <a:fillRect/>
          </a:stretch>
        </p:blipFill>
        <p:spPr>
          <a:xfrm>
            <a:off x="0" y="66675"/>
            <a:ext cx="9144000" cy="5143500"/>
          </a:xfrm>
          <a:prstGeom prst="rect">
            <a:avLst/>
          </a:prstGeom>
          <a:noFill/>
          <a:ln>
            <a:noFill/>
          </a:ln>
        </p:spPr>
      </p:pic>
      <p:pic>
        <p:nvPicPr>
          <p:cNvPr id="125" name="Google Shape;125;p23"/>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24"/>
          <p:cNvPicPr preferRelativeResize="0"/>
          <p:nvPr/>
        </p:nvPicPr>
        <p:blipFill>
          <a:blip r:embed="rId3">
            <a:alphaModFix/>
          </a:blip>
          <a:stretch>
            <a:fillRect/>
          </a:stretch>
        </p:blipFill>
        <p:spPr>
          <a:xfrm>
            <a:off x="0" y="0"/>
            <a:ext cx="9144000" cy="5210174"/>
          </a:xfrm>
          <a:prstGeom prst="rect">
            <a:avLst/>
          </a:prstGeom>
          <a:noFill/>
          <a:ln>
            <a:noFill/>
          </a:ln>
        </p:spPr>
      </p:pic>
      <p:pic>
        <p:nvPicPr>
          <p:cNvPr id="131" name="Google Shape;131;p24"/>
          <p:cNvPicPr preferRelativeResize="0"/>
          <p:nvPr/>
        </p:nvPicPr>
        <p:blipFill rotWithShape="1">
          <a:blip r:embed="rId4">
            <a:alphaModFix/>
          </a:blip>
          <a:srcRect l="-95040" t="-79720" r="95040" b="79719"/>
          <a:stretch/>
        </p:blipFill>
        <p:spPr>
          <a:xfrm>
            <a:off x="152400" y="152400"/>
            <a:ext cx="8811675" cy="840375"/>
          </a:xfrm>
          <a:prstGeom prst="rect">
            <a:avLst/>
          </a:prstGeom>
          <a:noFill/>
          <a:ln>
            <a:noFill/>
          </a:ln>
        </p:spPr>
      </p:pic>
      <p:sp>
        <p:nvSpPr>
          <p:cNvPr id="132" name="Google Shape;132;p24"/>
          <p:cNvSpPr txBox="1"/>
          <p:nvPr/>
        </p:nvSpPr>
        <p:spPr>
          <a:xfrm>
            <a:off x="604000" y="453000"/>
            <a:ext cx="8040600" cy="637200"/>
          </a:xfrm>
          <a:prstGeom prst="rect">
            <a:avLst/>
          </a:prstGeom>
          <a:noFill/>
          <a:ln>
            <a:noFill/>
          </a:ln>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1600" b="1">
                <a:latin typeface="Times New Roman"/>
                <a:ea typeface="Times New Roman"/>
                <a:cs typeface="Times New Roman"/>
                <a:sym typeface="Times New Roman"/>
              </a:rPr>
              <a:t>Promotions</a:t>
            </a:r>
            <a:br>
              <a:rPr lang="en" sz="1600" b="1">
                <a:latin typeface="Times New Roman"/>
                <a:ea typeface="Times New Roman"/>
                <a:cs typeface="Times New Roman"/>
                <a:sym typeface="Times New Roman"/>
              </a:rPr>
            </a:br>
            <a:r>
              <a:rPr lang="en" sz="1600" b="1">
                <a:latin typeface="Times New Roman"/>
                <a:ea typeface="Times New Roman"/>
                <a:cs typeface="Times New Roman"/>
                <a:sym typeface="Times New Roman"/>
              </a:rPr>
              <a:t>                       Offline Ads</a:t>
            </a:r>
            <a:endParaRPr sz="1600" b="1">
              <a:latin typeface="Times New Roman"/>
              <a:ea typeface="Times New Roman"/>
              <a:cs typeface="Times New Roman"/>
              <a:sym typeface="Times New Roman"/>
            </a:endParaRPr>
          </a:p>
        </p:txBody>
      </p:sp>
      <p:pic>
        <p:nvPicPr>
          <p:cNvPr id="133" name="Google Shape;133;p24"/>
          <p:cNvPicPr preferRelativeResize="0"/>
          <p:nvPr/>
        </p:nvPicPr>
        <p:blipFill>
          <a:blip r:embed="rId5">
            <a:alphaModFix/>
          </a:blip>
          <a:stretch>
            <a:fillRect/>
          </a:stretch>
        </p:blipFill>
        <p:spPr>
          <a:xfrm>
            <a:off x="1007950" y="1090200"/>
            <a:ext cx="3053599" cy="3503550"/>
          </a:xfrm>
          <a:prstGeom prst="rect">
            <a:avLst/>
          </a:prstGeom>
          <a:noFill/>
          <a:ln>
            <a:noFill/>
          </a:ln>
        </p:spPr>
      </p:pic>
      <p:sp>
        <p:nvSpPr>
          <p:cNvPr id="134" name="Google Shape;134;p24"/>
          <p:cNvSpPr txBox="1"/>
          <p:nvPr/>
        </p:nvSpPr>
        <p:spPr>
          <a:xfrm>
            <a:off x="5570550" y="674475"/>
            <a:ext cx="1899300" cy="318300"/>
          </a:xfrm>
          <a:prstGeom prst="rect">
            <a:avLst/>
          </a:prstGeom>
          <a:noFill/>
          <a:ln>
            <a:noFill/>
          </a:ln>
        </p:spPr>
        <p:txBody>
          <a:bodyPr spcFirstLastPara="1" wrap="square" lIns="91425" tIns="91425" rIns="91425" bIns="91425" anchor="t" anchorCtr="0">
            <a:noAutofit/>
          </a:bodyPr>
          <a:lstStyle/>
          <a:p>
            <a:pPr marL="0" lvl="0" indent="0" algn="ctr" rtl="0">
              <a:lnSpc>
                <a:spcPct val="80000"/>
              </a:lnSpc>
              <a:spcBef>
                <a:spcPts val="0"/>
              </a:spcBef>
              <a:spcAft>
                <a:spcPts val="0"/>
              </a:spcAft>
              <a:buSzPts val="275"/>
              <a:buNone/>
            </a:pPr>
            <a:r>
              <a:rPr lang="en" sz="1600" b="1">
                <a:latin typeface="Times New Roman"/>
                <a:ea typeface="Times New Roman"/>
                <a:cs typeface="Times New Roman"/>
                <a:sym typeface="Times New Roman"/>
              </a:rPr>
              <a:t>Online Ads</a:t>
            </a:r>
            <a:br>
              <a:rPr lang="en" sz="600" b="1">
                <a:latin typeface="Times New Roman"/>
                <a:ea typeface="Times New Roman"/>
                <a:cs typeface="Times New Roman"/>
                <a:sym typeface="Times New Roman"/>
              </a:rPr>
            </a:br>
            <a:endParaRPr sz="600" b="1">
              <a:latin typeface="Times New Roman"/>
              <a:ea typeface="Times New Roman"/>
              <a:cs typeface="Times New Roman"/>
              <a:sym typeface="Times New Roman"/>
            </a:endParaRPr>
          </a:p>
        </p:txBody>
      </p:sp>
      <p:pic>
        <p:nvPicPr>
          <p:cNvPr id="135" name="Google Shape;135;p24"/>
          <p:cNvPicPr preferRelativeResize="0"/>
          <p:nvPr/>
        </p:nvPicPr>
        <p:blipFill rotWithShape="1">
          <a:blip r:embed="rId6">
            <a:alphaModFix/>
          </a:blip>
          <a:srcRect b="-1553"/>
          <a:stretch/>
        </p:blipFill>
        <p:spPr>
          <a:xfrm>
            <a:off x="5089725" y="1243398"/>
            <a:ext cx="3255576" cy="3090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Google Shape;140;p25"/>
          <p:cNvPicPr preferRelativeResize="0"/>
          <p:nvPr/>
        </p:nvPicPr>
        <p:blipFill>
          <a:blip r:embed="rId3">
            <a:alphaModFix/>
          </a:blip>
          <a:stretch>
            <a:fillRect/>
          </a:stretch>
        </p:blipFill>
        <p:spPr>
          <a:xfrm>
            <a:off x="0" y="0"/>
            <a:ext cx="9144000" cy="5210174"/>
          </a:xfrm>
          <a:prstGeom prst="rect">
            <a:avLst/>
          </a:prstGeom>
          <a:noFill/>
          <a:ln>
            <a:noFill/>
          </a:ln>
        </p:spPr>
      </p:pic>
      <p:pic>
        <p:nvPicPr>
          <p:cNvPr id="141" name="Google Shape;141;p25"/>
          <p:cNvPicPr preferRelativeResize="0"/>
          <p:nvPr/>
        </p:nvPicPr>
        <p:blipFill rotWithShape="1">
          <a:blip r:embed="rId4">
            <a:alphaModFix/>
          </a:blip>
          <a:srcRect l="-95040" t="-79720" r="95040" b="79719"/>
          <a:stretch/>
        </p:blipFill>
        <p:spPr>
          <a:xfrm>
            <a:off x="152400" y="152400"/>
            <a:ext cx="8811675" cy="840375"/>
          </a:xfrm>
          <a:prstGeom prst="rect">
            <a:avLst/>
          </a:prstGeom>
          <a:noFill/>
          <a:ln>
            <a:noFill/>
          </a:ln>
        </p:spPr>
      </p:pic>
      <p:sp>
        <p:nvSpPr>
          <p:cNvPr id="142" name="Google Shape;142;p25"/>
          <p:cNvSpPr txBox="1"/>
          <p:nvPr/>
        </p:nvSpPr>
        <p:spPr>
          <a:xfrm>
            <a:off x="719775" y="594900"/>
            <a:ext cx="7658700" cy="389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600" b="1">
              <a:latin typeface="Times New Roman"/>
              <a:ea typeface="Times New Roman"/>
              <a:cs typeface="Times New Roman"/>
              <a:sym typeface="Times New Roman"/>
            </a:endParaRPr>
          </a:p>
        </p:txBody>
      </p:sp>
      <p:sp>
        <p:nvSpPr>
          <p:cNvPr id="143" name="Google Shape;143;p25"/>
          <p:cNvSpPr txBox="1"/>
          <p:nvPr/>
        </p:nvSpPr>
        <p:spPr>
          <a:xfrm>
            <a:off x="352550" y="594900"/>
            <a:ext cx="8202600" cy="4312800"/>
          </a:xfrm>
          <a:prstGeom prst="rect">
            <a:avLst/>
          </a:prstGeom>
          <a:noFill/>
          <a:ln>
            <a:noFill/>
          </a:ln>
        </p:spPr>
        <p:txBody>
          <a:bodyPr spcFirstLastPara="1" wrap="square" lIns="91425" tIns="91425" rIns="91425" bIns="91425" anchor="t" anchorCtr="0">
            <a:noAutofit/>
          </a:bodyPr>
          <a:lstStyle/>
          <a:p>
            <a:pPr marL="0" lvl="0" indent="0" algn="ctr" rtl="0">
              <a:lnSpc>
                <a:spcPct val="107000"/>
              </a:lnSpc>
              <a:spcBef>
                <a:spcPts val="0"/>
              </a:spcBef>
              <a:spcAft>
                <a:spcPts val="0"/>
              </a:spcAft>
              <a:buNone/>
            </a:pPr>
            <a:r>
              <a:rPr lang="en" sz="1600" b="1">
                <a:latin typeface="Times New Roman"/>
                <a:ea typeface="Times New Roman"/>
                <a:cs typeface="Times New Roman"/>
                <a:sym typeface="Times New Roman"/>
              </a:rPr>
              <a:t>MYNTRA’s SEO &amp; SEM</a:t>
            </a:r>
            <a:endParaRPr sz="1600" b="1">
              <a:latin typeface="Times New Roman"/>
              <a:ea typeface="Times New Roman"/>
              <a:cs typeface="Times New Roman"/>
              <a:sym typeface="Times New Roman"/>
            </a:endParaRPr>
          </a:p>
        </p:txBody>
      </p:sp>
      <p:pic>
        <p:nvPicPr>
          <p:cNvPr id="144" name="Google Shape;144;p25"/>
          <p:cNvPicPr preferRelativeResize="0"/>
          <p:nvPr/>
        </p:nvPicPr>
        <p:blipFill>
          <a:blip r:embed="rId5">
            <a:alphaModFix/>
          </a:blip>
          <a:stretch>
            <a:fillRect/>
          </a:stretch>
        </p:blipFill>
        <p:spPr>
          <a:xfrm>
            <a:off x="719775" y="1113100"/>
            <a:ext cx="2699124" cy="2318675"/>
          </a:xfrm>
          <a:prstGeom prst="rect">
            <a:avLst/>
          </a:prstGeom>
          <a:noFill/>
          <a:ln>
            <a:noFill/>
          </a:ln>
        </p:spPr>
      </p:pic>
      <p:pic>
        <p:nvPicPr>
          <p:cNvPr id="145" name="Google Shape;145;p25"/>
          <p:cNvPicPr preferRelativeResize="0"/>
          <p:nvPr/>
        </p:nvPicPr>
        <p:blipFill>
          <a:blip r:embed="rId6">
            <a:alphaModFix/>
          </a:blip>
          <a:stretch>
            <a:fillRect/>
          </a:stretch>
        </p:blipFill>
        <p:spPr>
          <a:xfrm>
            <a:off x="3858650" y="1678225"/>
            <a:ext cx="4696501" cy="1395475"/>
          </a:xfrm>
          <a:prstGeom prst="rect">
            <a:avLst/>
          </a:prstGeom>
          <a:noFill/>
          <a:ln>
            <a:noFill/>
          </a:ln>
        </p:spPr>
      </p:pic>
      <p:sp>
        <p:nvSpPr>
          <p:cNvPr id="146" name="Google Shape;146;p25"/>
          <p:cNvSpPr txBox="1"/>
          <p:nvPr/>
        </p:nvSpPr>
        <p:spPr>
          <a:xfrm>
            <a:off x="756500" y="3587825"/>
            <a:ext cx="7473000" cy="104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50" b="1">
                <a:solidFill>
                  <a:srgbClr val="333333"/>
                </a:solidFill>
                <a:highlight>
                  <a:srgbClr val="FFFFFF"/>
                </a:highlight>
                <a:latin typeface="Times New Roman"/>
                <a:ea typeface="Times New Roman"/>
                <a:cs typeface="Times New Roman"/>
                <a:sym typeface="Times New Roman"/>
              </a:rPr>
              <a:t>Now, this is a strong one because 40.57% of the traffic that Myntra gets is from online searches. From the 40.57% of its search traffic, 80.02% comes from its search engine optimization strategy, and 19.98% of search traffic comes from paid advertisements.</a:t>
            </a:r>
            <a:endParaRPr sz="1600">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Google Shape;151;p26"/>
          <p:cNvPicPr preferRelativeResize="0"/>
          <p:nvPr/>
        </p:nvPicPr>
        <p:blipFill>
          <a:blip r:embed="rId3">
            <a:alphaModFix/>
          </a:blip>
          <a:stretch>
            <a:fillRect/>
          </a:stretch>
        </p:blipFill>
        <p:spPr>
          <a:xfrm>
            <a:off x="0" y="0"/>
            <a:ext cx="9144000" cy="5210174"/>
          </a:xfrm>
          <a:prstGeom prst="rect">
            <a:avLst/>
          </a:prstGeom>
          <a:noFill/>
          <a:ln>
            <a:noFill/>
          </a:ln>
        </p:spPr>
      </p:pic>
      <p:pic>
        <p:nvPicPr>
          <p:cNvPr id="152" name="Google Shape;152;p26"/>
          <p:cNvPicPr preferRelativeResize="0"/>
          <p:nvPr/>
        </p:nvPicPr>
        <p:blipFill rotWithShape="1">
          <a:blip r:embed="rId4">
            <a:alphaModFix/>
          </a:blip>
          <a:srcRect l="-95040" t="-79720" r="95040" b="79719"/>
          <a:stretch/>
        </p:blipFill>
        <p:spPr>
          <a:xfrm>
            <a:off x="152400" y="152400"/>
            <a:ext cx="8811675" cy="840375"/>
          </a:xfrm>
          <a:prstGeom prst="rect">
            <a:avLst/>
          </a:prstGeom>
          <a:noFill/>
          <a:ln>
            <a:noFill/>
          </a:ln>
        </p:spPr>
      </p:pic>
      <p:sp>
        <p:nvSpPr>
          <p:cNvPr id="153" name="Google Shape;153;p26"/>
          <p:cNvSpPr txBox="1"/>
          <p:nvPr/>
        </p:nvSpPr>
        <p:spPr>
          <a:xfrm>
            <a:off x="719775" y="594900"/>
            <a:ext cx="7658700" cy="389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600" b="1">
              <a:latin typeface="Times New Roman"/>
              <a:ea typeface="Times New Roman"/>
              <a:cs typeface="Times New Roman"/>
              <a:sym typeface="Times New Roman"/>
            </a:endParaRPr>
          </a:p>
        </p:txBody>
      </p:sp>
      <p:sp>
        <p:nvSpPr>
          <p:cNvPr id="154" name="Google Shape;154;p26"/>
          <p:cNvSpPr txBox="1"/>
          <p:nvPr/>
        </p:nvSpPr>
        <p:spPr>
          <a:xfrm>
            <a:off x="352550" y="594900"/>
            <a:ext cx="8202600" cy="4312800"/>
          </a:xfrm>
          <a:prstGeom prst="rect">
            <a:avLst/>
          </a:prstGeom>
          <a:noFill/>
          <a:ln>
            <a:noFill/>
          </a:ln>
        </p:spPr>
        <p:txBody>
          <a:bodyPr spcFirstLastPara="1" wrap="square" lIns="91425" tIns="91425" rIns="91425" bIns="91425" anchor="t" anchorCtr="0">
            <a:noAutofit/>
          </a:bodyPr>
          <a:lstStyle/>
          <a:p>
            <a:pPr marL="0" lvl="0" indent="0" algn="ctr" rtl="0">
              <a:lnSpc>
                <a:spcPct val="107000"/>
              </a:lnSpc>
              <a:spcBef>
                <a:spcPts val="0"/>
              </a:spcBef>
              <a:spcAft>
                <a:spcPts val="0"/>
              </a:spcAft>
              <a:buNone/>
            </a:pPr>
            <a:endParaRPr sz="1600" b="1">
              <a:latin typeface="Times New Roman"/>
              <a:ea typeface="Times New Roman"/>
              <a:cs typeface="Times New Roman"/>
              <a:sym typeface="Times New Roman"/>
            </a:endParaRPr>
          </a:p>
        </p:txBody>
      </p:sp>
      <p:sp>
        <p:nvSpPr>
          <p:cNvPr id="155" name="Google Shape;155;p26"/>
          <p:cNvSpPr txBox="1"/>
          <p:nvPr/>
        </p:nvSpPr>
        <p:spPr>
          <a:xfrm>
            <a:off x="903375" y="3404175"/>
            <a:ext cx="2497200" cy="532500"/>
          </a:xfrm>
          <a:prstGeom prst="rect">
            <a:avLst/>
          </a:prstGeom>
          <a:noFill/>
          <a:ln>
            <a:noFill/>
          </a:ln>
        </p:spPr>
        <p:txBody>
          <a:bodyPr spcFirstLastPara="1" wrap="square" lIns="91425" tIns="91425" rIns="91425" bIns="91425" anchor="t" anchorCtr="0">
            <a:noAutofit/>
          </a:bodyPr>
          <a:lstStyle/>
          <a:p>
            <a:pPr marL="0" lvl="0" indent="0" algn="ctr" rtl="0">
              <a:lnSpc>
                <a:spcPct val="107000"/>
              </a:lnSpc>
              <a:spcBef>
                <a:spcPts val="0"/>
              </a:spcBef>
              <a:spcAft>
                <a:spcPts val="0"/>
              </a:spcAft>
              <a:buClr>
                <a:schemeClr val="dk1"/>
              </a:buClr>
              <a:buSzPts val="1100"/>
              <a:buFont typeface="Arial"/>
              <a:buNone/>
            </a:pPr>
            <a:r>
              <a:rPr lang="en" sz="1500">
                <a:solidFill>
                  <a:schemeClr val="dk1"/>
                </a:solidFill>
                <a:latin typeface="Times New Roman"/>
                <a:ea typeface="Times New Roman"/>
                <a:cs typeface="Times New Roman"/>
                <a:sym typeface="Times New Roman"/>
              </a:rPr>
              <a:t>Myntra vs Competitors</a:t>
            </a:r>
            <a:endParaRPr sz="1500">
              <a:latin typeface="Times New Roman"/>
              <a:ea typeface="Times New Roman"/>
              <a:cs typeface="Times New Roman"/>
              <a:sym typeface="Times New Roman"/>
            </a:endParaRPr>
          </a:p>
        </p:txBody>
      </p:sp>
      <p:pic>
        <p:nvPicPr>
          <p:cNvPr id="156" name="Google Shape;156;p26"/>
          <p:cNvPicPr preferRelativeResize="0"/>
          <p:nvPr/>
        </p:nvPicPr>
        <p:blipFill>
          <a:blip r:embed="rId5">
            <a:alphaModFix/>
          </a:blip>
          <a:stretch>
            <a:fillRect/>
          </a:stretch>
        </p:blipFill>
        <p:spPr>
          <a:xfrm>
            <a:off x="719775" y="1312162"/>
            <a:ext cx="3102150" cy="1956275"/>
          </a:xfrm>
          <a:prstGeom prst="rect">
            <a:avLst/>
          </a:prstGeom>
          <a:noFill/>
          <a:ln>
            <a:noFill/>
          </a:ln>
        </p:spPr>
      </p:pic>
      <p:sp>
        <p:nvSpPr>
          <p:cNvPr id="157" name="Google Shape;157;p26"/>
          <p:cNvSpPr txBox="1"/>
          <p:nvPr/>
        </p:nvSpPr>
        <p:spPr>
          <a:xfrm>
            <a:off x="5128075" y="3404175"/>
            <a:ext cx="2717400" cy="53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latin typeface="Times New Roman"/>
                <a:ea typeface="Times New Roman"/>
                <a:cs typeface="Times New Roman"/>
                <a:sym typeface="Times New Roman"/>
              </a:rPr>
              <a:t>Organic Keywords</a:t>
            </a:r>
            <a:endParaRPr sz="1500">
              <a:latin typeface="Times New Roman"/>
              <a:ea typeface="Times New Roman"/>
              <a:cs typeface="Times New Roman"/>
              <a:sym typeface="Times New Roman"/>
            </a:endParaRPr>
          </a:p>
        </p:txBody>
      </p:sp>
      <p:pic>
        <p:nvPicPr>
          <p:cNvPr id="158" name="Google Shape;158;p26"/>
          <p:cNvPicPr preferRelativeResize="0"/>
          <p:nvPr/>
        </p:nvPicPr>
        <p:blipFill>
          <a:blip r:embed="rId6">
            <a:alphaModFix/>
          </a:blip>
          <a:stretch>
            <a:fillRect/>
          </a:stretch>
        </p:blipFill>
        <p:spPr>
          <a:xfrm>
            <a:off x="4807000" y="1162250"/>
            <a:ext cx="3359550" cy="2256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27"/>
          <p:cNvPicPr preferRelativeResize="0"/>
          <p:nvPr/>
        </p:nvPicPr>
        <p:blipFill>
          <a:blip r:embed="rId3">
            <a:alphaModFix/>
          </a:blip>
          <a:stretch>
            <a:fillRect/>
          </a:stretch>
        </p:blipFill>
        <p:spPr>
          <a:xfrm>
            <a:off x="0" y="0"/>
            <a:ext cx="9144000" cy="5210174"/>
          </a:xfrm>
          <a:prstGeom prst="rect">
            <a:avLst/>
          </a:prstGeom>
          <a:noFill/>
          <a:ln>
            <a:noFill/>
          </a:ln>
        </p:spPr>
      </p:pic>
      <p:pic>
        <p:nvPicPr>
          <p:cNvPr id="164" name="Google Shape;164;p27"/>
          <p:cNvPicPr preferRelativeResize="0"/>
          <p:nvPr/>
        </p:nvPicPr>
        <p:blipFill rotWithShape="1">
          <a:blip r:embed="rId4">
            <a:alphaModFix/>
          </a:blip>
          <a:srcRect l="-95040" t="-79720" r="95040" b="79719"/>
          <a:stretch/>
        </p:blipFill>
        <p:spPr>
          <a:xfrm>
            <a:off x="152400" y="152400"/>
            <a:ext cx="8811675" cy="840375"/>
          </a:xfrm>
          <a:prstGeom prst="rect">
            <a:avLst/>
          </a:prstGeom>
          <a:noFill/>
          <a:ln>
            <a:noFill/>
          </a:ln>
        </p:spPr>
      </p:pic>
      <p:sp>
        <p:nvSpPr>
          <p:cNvPr id="165" name="Google Shape;165;p27"/>
          <p:cNvSpPr txBox="1"/>
          <p:nvPr/>
        </p:nvSpPr>
        <p:spPr>
          <a:xfrm>
            <a:off x="1365700" y="478325"/>
            <a:ext cx="1828500" cy="4302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1600" b="1">
                <a:latin typeface="Times New Roman"/>
                <a:ea typeface="Times New Roman"/>
                <a:cs typeface="Times New Roman"/>
                <a:sym typeface="Times New Roman"/>
              </a:rPr>
              <a:t>SMS Marketing</a:t>
            </a:r>
            <a:endParaRPr sz="1600" b="1">
              <a:latin typeface="Times New Roman"/>
              <a:ea typeface="Times New Roman"/>
              <a:cs typeface="Times New Roman"/>
              <a:sym typeface="Times New Roman"/>
            </a:endParaRPr>
          </a:p>
        </p:txBody>
      </p:sp>
      <p:sp>
        <p:nvSpPr>
          <p:cNvPr id="166" name="Google Shape;166;p27"/>
          <p:cNvSpPr txBox="1"/>
          <p:nvPr/>
        </p:nvSpPr>
        <p:spPr>
          <a:xfrm>
            <a:off x="5948100" y="429425"/>
            <a:ext cx="1828500" cy="52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latin typeface="Times New Roman"/>
                <a:ea typeface="Times New Roman"/>
                <a:cs typeface="Times New Roman"/>
                <a:sym typeface="Times New Roman"/>
              </a:rPr>
              <a:t>Email Marketing</a:t>
            </a:r>
            <a:endParaRPr sz="1600" b="1">
              <a:latin typeface="Times New Roman"/>
              <a:ea typeface="Times New Roman"/>
              <a:cs typeface="Times New Roman"/>
              <a:sym typeface="Times New Roman"/>
            </a:endParaRPr>
          </a:p>
        </p:txBody>
      </p:sp>
      <p:pic>
        <p:nvPicPr>
          <p:cNvPr id="167" name="Google Shape;167;p27"/>
          <p:cNvPicPr preferRelativeResize="0"/>
          <p:nvPr/>
        </p:nvPicPr>
        <p:blipFill>
          <a:blip r:embed="rId5">
            <a:alphaModFix/>
          </a:blip>
          <a:stretch>
            <a:fillRect/>
          </a:stretch>
        </p:blipFill>
        <p:spPr>
          <a:xfrm>
            <a:off x="1084425" y="908525"/>
            <a:ext cx="2291875" cy="2776875"/>
          </a:xfrm>
          <a:prstGeom prst="rect">
            <a:avLst/>
          </a:prstGeom>
          <a:noFill/>
          <a:ln>
            <a:noFill/>
          </a:ln>
        </p:spPr>
      </p:pic>
      <p:pic>
        <p:nvPicPr>
          <p:cNvPr id="168" name="Google Shape;168;p27"/>
          <p:cNvPicPr preferRelativeResize="0"/>
          <p:nvPr/>
        </p:nvPicPr>
        <p:blipFill>
          <a:blip r:embed="rId6">
            <a:alphaModFix/>
          </a:blip>
          <a:stretch>
            <a:fillRect/>
          </a:stretch>
        </p:blipFill>
        <p:spPr>
          <a:xfrm>
            <a:off x="5880938" y="861325"/>
            <a:ext cx="1962825" cy="2776875"/>
          </a:xfrm>
          <a:prstGeom prst="rect">
            <a:avLst/>
          </a:prstGeom>
          <a:noFill/>
          <a:ln>
            <a:noFill/>
          </a:ln>
        </p:spPr>
      </p:pic>
      <p:sp>
        <p:nvSpPr>
          <p:cNvPr id="169" name="Google Shape;169;p27"/>
          <p:cNvSpPr txBox="1"/>
          <p:nvPr/>
        </p:nvSpPr>
        <p:spPr>
          <a:xfrm>
            <a:off x="5824225" y="3874200"/>
            <a:ext cx="2406600" cy="1269300"/>
          </a:xfrm>
          <a:prstGeom prst="rect">
            <a:avLst/>
          </a:prstGeom>
          <a:noFill/>
          <a:ln>
            <a:noFill/>
          </a:ln>
        </p:spPr>
        <p:txBody>
          <a:bodyPr spcFirstLastPara="1" wrap="square" lIns="91425" tIns="91425" rIns="91425" bIns="91425" anchor="t" anchorCtr="0">
            <a:normAutofit fontScale="25000" lnSpcReduction="20000"/>
          </a:bodyPr>
          <a:lstStyle/>
          <a:p>
            <a:pPr marL="0" lvl="0" indent="0" algn="just" rtl="0">
              <a:spcBef>
                <a:spcPts val="0"/>
              </a:spcBef>
              <a:spcAft>
                <a:spcPts val="0"/>
              </a:spcAft>
              <a:buNone/>
            </a:pPr>
            <a:r>
              <a:rPr lang="en" sz="4007">
                <a:solidFill>
                  <a:srgbClr val="333333"/>
                </a:solidFill>
                <a:highlight>
                  <a:srgbClr val="FFFFFF"/>
                </a:highlight>
                <a:latin typeface="Times New Roman"/>
                <a:ea typeface="Times New Roman"/>
                <a:cs typeface="Times New Roman"/>
                <a:sym typeface="Times New Roman"/>
              </a:rPr>
              <a:t>Myntra uses its email marketing campaigns to make its existing customers buy from the platform. Also, Myntra notifies the customers about a sale, discount, or offers on specific brands. Also, Myntra creates fear of missing out (FOMO) with their email subject lines so that the customer makes an impulse purchase.</a:t>
            </a:r>
            <a:endParaRPr sz="4007">
              <a:solidFill>
                <a:srgbClr val="333333"/>
              </a:solidFill>
              <a:highlight>
                <a:srgbClr val="FFFFFF"/>
              </a:highlight>
              <a:latin typeface="Times New Roman"/>
              <a:ea typeface="Times New Roman"/>
              <a:cs typeface="Times New Roman"/>
              <a:sym typeface="Times New Roman"/>
            </a:endParaRPr>
          </a:p>
          <a:p>
            <a:pPr marL="0" lvl="0" indent="0" algn="l" rtl="0">
              <a:lnSpc>
                <a:spcPct val="107000"/>
              </a:lnSpc>
              <a:spcBef>
                <a:spcPts val="0"/>
              </a:spcBef>
              <a:spcAft>
                <a:spcPts val="0"/>
              </a:spcAft>
              <a:buClr>
                <a:schemeClr val="dk1"/>
              </a:buClr>
              <a:buSzPct val="100000"/>
              <a:buFont typeface="Arial"/>
              <a:buNone/>
            </a:pPr>
            <a:endParaRPr sz="1100" b="1">
              <a:solidFill>
                <a:srgbClr val="222222"/>
              </a:solidFill>
              <a:highlight>
                <a:srgbClr val="FFFFFF"/>
              </a:highlight>
            </a:endParaRPr>
          </a:p>
          <a:p>
            <a:pPr marL="0" lvl="0" indent="0" algn="l" rtl="0">
              <a:spcBef>
                <a:spcPts val="0"/>
              </a:spcBef>
              <a:spcAft>
                <a:spcPts val="0"/>
              </a:spcAft>
              <a:buNone/>
            </a:pPr>
            <a:endParaRPr sz="1150">
              <a:solidFill>
                <a:srgbClr val="333333"/>
              </a:solidFill>
              <a:highlight>
                <a:srgbClr val="FFFFFF"/>
              </a:highlight>
            </a:endParaRPr>
          </a:p>
        </p:txBody>
      </p:sp>
      <p:sp>
        <p:nvSpPr>
          <p:cNvPr id="170" name="Google Shape;170;p27"/>
          <p:cNvSpPr txBox="1"/>
          <p:nvPr/>
        </p:nvSpPr>
        <p:spPr>
          <a:xfrm>
            <a:off x="780950" y="3862350"/>
            <a:ext cx="2760600" cy="1167900"/>
          </a:xfrm>
          <a:prstGeom prst="rect">
            <a:avLst/>
          </a:prstGeom>
          <a:noFill/>
          <a:ln>
            <a:noFill/>
          </a:ln>
        </p:spPr>
        <p:txBody>
          <a:bodyPr spcFirstLastPara="1" wrap="square" lIns="91425" tIns="91425" rIns="91425" bIns="91425" anchor="t" anchorCtr="0">
            <a:normAutofit fontScale="92500" lnSpcReduction="20000"/>
          </a:bodyPr>
          <a:lstStyle/>
          <a:p>
            <a:pPr marL="0" lvl="0" indent="0" algn="just" rtl="0">
              <a:lnSpc>
                <a:spcPct val="77000"/>
              </a:lnSpc>
              <a:spcBef>
                <a:spcPts val="0"/>
              </a:spcBef>
              <a:spcAft>
                <a:spcPts val="0"/>
              </a:spcAft>
              <a:buClr>
                <a:schemeClr val="dk1"/>
              </a:buClr>
              <a:buSzPct val="65645"/>
              <a:buFont typeface="Arial"/>
              <a:buNone/>
            </a:pPr>
            <a:r>
              <a:rPr lang="en" sz="1317">
                <a:solidFill>
                  <a:srgbClr val="333333"/>
                </a:solidFill>
                <a:highlight>
                  <a:srgbClr val="FFFFFF"/>
                </a:highlight>
                <a:latin typeface="Times New Roman"/>
                <a:ea typeface="Times New Roman"/>
                <a:cs typeface="Times New Roman"/>
                <a:sym typeface="Times New Roman"/>
              </a:rPr>
              <a:t>Myntra’s SMS marketing in two words is “Short and Sweet.” If you are sending an SMS, it has to be short and still convey the point. Myntra’s SMS usually consist of short phrases like</a:t>
            </a:r>
            <a:endParaRPr sz="1317">
              <a:solidFill>
                <a:srgbClr val="333333"/>
              </a:solidFill>
              <a:highlight>
                <a:srgbClr val="FFFFFF"/>
              </a:highlight>
              <a:latin typeface="Times New Roman"/>
              <a:ea typeface="Times New Roman"/>
              <a:cs typeface="Times New Roman"/>
              <a:sym typeface="Times New Roman"/>
            </a:endParaRPr>
          </a:p>
          <a:p>
            <a:pPr marL="0" lvl="0" indent="0" algn="just" rtl="0">
              <a:lnSpc>
                <a:spcPct val="77000"/>
              </a:lnSpc>
              <a:spcBef>
                <a:spcPts val="0"/>
              </a:spcBef>
              <a:spcAft>
                <a:spcPts val="0"/>
              </a:spcAft>
              <a:buClr>
                <a:schemeClr val="dk1"/>
              </a:buClr>
              <a:buSzPct val="65645"/>
              <a:buFont typeface="Arial"/>
              <a:buNone/>
            </a:pPr>
            <a:r>
              <a:rPr lang="en" sz="1317">
                <a:solidFill>
                  <a:srgbClr val="333333"/>
                </a:solidFill>
                <a:highlight>
                  <a:srgbClr val="FFFFFF"/>
                </a:highlight>
                <a:latin typeface="Times New Roman"/>
                <a:ea typeface="Times New Roman"/>
                <a:cs typeface="Times New Roman"/>
                <a:sym typeface="Times New Roman"/>
              </a:rPr>
              <a:t>“Saturdays are for relaxing and shopping.”</a:t>
            </a:r>
            <a:endParaRPr sz="1317">
              <a:solidFill>
                <a:srgbClr val="333333"/>
              </a:solidFill>
              <a:highlight>
                <a:srgbClr val="FFFFFF"/>
              </a:highlight>
              <a:latin typeface="Times New Roman"/>
              <a:ea typeface="Times New Roman"/>
              <a:cs typeface="Times New Roman"/>
              <a:sym typeface="Times New Roman"/>
            </a:endParaRPr>
          </a:p>
          <a:p>
            <a:pPr marL="0" lvl="0" indent="0" algn="just" rtl="0">
              <a:lnSpc>
                <a:spcPct val="77000"/>
              </a:lnSpc>
              <a:spcBef>
                <a:spcPts val="0"/>
              </a:spcBef>
              <a:spcAft>
                <a:spcPts val="0"/>
              </a:spcAft>
              <a:buClr>
                <a:schemeClr val="dk1"/>
              </a:buClr>
              <a:buSzPct val="65645"/>
              <a:buFont typeface="Arial"/>
              <a:buNone/>
            </a:pPr>
            <a:r>
              <a:rPr lang="en" sz="1317">
                <a:solidFill>
                  <a:srgbClr val="333333"/>
                </a:solidFill>
                <a:highlight>
                  <a:srgbClr val="FFFFFF"/>
                </a:highlight>
                <a:latin typeface="Times New Roman"/>
                <a:ea typeface="Times New Roman"/>
                <a:cs typeface="Times New Roman"/>
                <a:sym typeface="Times New Roman"/>
              </a:rPr>
              <a:t>“It’s on the house! Buy 1, get 2 Free.”</a:t>
            </a:r>
            <a:endParaRPr sz="1317">
              <a:solidFill>
                <a:srgbClr val="333333"/>
              </a:solidFill>
              <a:highlight>
                <a:srgbClr val="FFFFFF"/>
              </a:highlight>
              <a:latin typeface="Times New Roman"/>
              <a:ea typeface="Times New Roman"/>
              <a:cs typeface="Times New Roman"/>
              <a:sym typeface="Times New Roman"/>
            </a:endParaRPr>
          </a:p>
          <a:p>
            <a:pPr marL="0" lvl="0" indent="0" algn="just" rtl="0">
              <a:lnSpc>
                <a:spcPct val="70000"/>
              </a:lnSpc>
              <a:spcBef>
                <a:spcPts val="0"/>
              </a:spcBef>
              <a:spcAft>
                <a:spcPts val="0"/>
              </a:spcAft>
              <a:buSzPct val="65645"/>
              <a:buNone/>
            </a:pPr>
            <a:r>
              <a:rPr lang="en" sz="1317">
                <a:solidFill>
                  <a:srgbClr val="333333"/>
                </a:solidFill>
                <a:highlight>
                  <a:srgbClr val="FFFFFF"/>
                </a:highlight>
                <a:latin typeface="Times New Roman"/>
                <a:ea typeface="Times New Roman"/>
                <a:cs typeface="Times New Roman"/>
                <a:sym typeface="Times New Roman"/>
              </a:rPr>
              <a:t>“Oh no, Summer Sale ends at midnight.”</a:t>
            </a:r>
            <a:endParaRPr sz="1317">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75" name="Google Shape;175;p28"/>
          <p:cNvPicPr preferRelativeResize="0"/>
          <p:nvPr/>
        </p:nvPicPr>
        <p:blipFill>
          <a:blip r:embed="rId3">
            <a:alphaModFix/>
          </a:blip>
          <a:stretch>
            <a:fillRect/>
          </a:stretch>
        </p:blipFill>
        <p:spPr>
          <a:xfrm>
            <a:off x="0" y="0"/>
            <a:ext cx="9144000" cy="5210174"/>
          </a:xfrm>
          <a:prstGeom prst="rect">
            <a:avLst/>
          </a:prstGeom>
          <a:noFill/>
          <a:ln>
            <a:noFill/>
          </a:ln>
        </p:spPr>
      </p:pic>
      <p:pic>
        <p:nvPicPr>
          <p:cNvPr id="176" name="Google Shape;176;p28"/>
          <p:cNvPicPr preferRelativeResize="0"/>
          <p:nvPr/>
        </p:nvPicPr>
        <p:blipFill rotWithShape="1">
          <a:blip r:embed="rId4">
            <a:alphaModFix/>
          </a:blip>
          <a:srcRect l="-95040" t="-79720" r="95040" b="79719"/>
          <a:stretch/>
        </p:blipFill>
        <p:spPr>
          <a:xfrm>
            <a:off x="152400" y="152400"/>
            <a:ext cx="8811675" cy="840375"/>
          </a:xfrm>
          <a:prstGeom prst="rect">
            <a:avLst/>
          </a:prstGeom>
          <a:noFill/>
          <a:ln>
            <a:noFill/>
          </a:ln>
        </p:spPr>
      </p:pic>
      <p:sp>
        <p:nvSpPr>
          <p:cNvPr id="177" name="Google Shape;177;p28"/>
          <p:cNvSpPr txBox="1"/>
          <p:nvPr/>
        </p:nvSpPr>
        <p:spPr>
          <a:xfrm>
            <a:off x="719775" y="594900"/>
            <a:ext cx="7658700" cy="389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600" b="1">
              <a:latin typeface="Times New Roman"/>
              <a:ea typeface="Times New Roman"/>
              <a:cs typeface="Times New Roman"/>
              <a:sym typeface="Times New Roman"/>
            </a:endParaRPr>
          </a:p>
        </p:txBody>
      </p:sp>
      <p:sp>
        <p:nvSpPr>
          <p:cNvPr id="178" name="Google Shape;178;p28"/>
          <p:cNvSpPr txBox="1"/>
          <p:nvPr/>
        </p:nvSpPr>
        <p:spPr>
          <a:xfrm>
            <a:off x="592200" y="688950"/>
            <a:ext cx="7962900" cy="3987600"/>
          </a:xfrm>
          <a:prstGeom prst="rect">
            <a:avLst/>
          </a:prstGeom>
          <a:noFill/>
          <a:ln>
            <a:noFill/>
          </a:ln>
        </p:spPr>
        <p:txBody>
          <a:bodyPr spcFirstLastPara="1" wrap="square" lIns="91425" tIns="91425" rIns="91425" bIns="91425" anchor="t" anchorCtr="0">
            <a:noAutofit/>
          </a:bodyPr>
          <a:lstStyle/>
          <a:p>
            <a:pPr marL="457200" lvl="0" indent="-330200" algn="just" rtl="0">
              <a:lnSpc>
                <a:spcPct val="8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Myntra’s email &amp; mobile marketing strategies are based on position &amp; timing also highly personalized</a:t>
            </a:r>
            <a:br>
              <a:rPr lang="en" sz="1600">
                <a:latin typeface="Times New Roman"/>
                <a:ea typeface="Times New Roman"/>
                <a:cs typeface="Times New Roman"/>
                <a:sym typeface="Times New Roman"/>
              </a:rPr>
            </a:br>
            <a:endParaRPr sz="1600">
              <a:latin typeface="Times New Roman"/>
              <a:ea typeface="Times New Roman"/>
              <a:cs typeface="Times New Roman"/>
              <a:sym typeface="Times New Roman"/>
            </a:endParaRPr>
          </a:p>
        </p:txBody>
      </p:sp>
      <p:pic>
        <p:nvPicPr>
          <p:cNvPr id="179" name="Google Shape;179;p28"/>
          <p:cNvPicPr preferRelativeResize="0"/>
          <p:nvPr/>
        </p:nvPicPr>
        <p:blipFill>
          <a:blip r:embed="rId5">
            <a:alphaModFix/>
          </a:blip>
          <a:stretch>
            <a:fillRect/>
          </a:stretch>
        </p:blipFill>
        <p:spPr>
          <a:xfrm>
            <a:off x="1328375" y="1367275"/>
            <a:ext cx="1821425" cy="2982100"/>
          </a:xfrm>
          <a:prstGeom prst="rect">
            <a:avLst/>
          </a:prstGeom>
          <a:noFill/>
          <a:ln>
            <a:noFill/>
          </a:ln>
        </p:spPr>
      </p:pic>
      <p:pic>
        <p:nvPicPr>
          <p:cNvPr id="180" name="Google Shape;180;p28"/>
          <p:cNvPicPr preferRelativeResize="0"/>
          <p:nvPr/>
        </p:nvPicPr>
        <p:blipFill>
          <a:blip r:embed="rId6">
            <a:alphaModFix/>
          </a:blip>
          <a:stretch>
            <a:fillRect/>
          </a:stretch>
        </p:blipFill>
        <p:spPr>
          <a:xfrm>
            <a:off x="4860850" y="1367275"/>
            <a:ext cx="2681550" cy="3120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Google Shape;185;p29"/>
          <p:cNvPicPr preferRelativeResize="0"/>
          <p:nvPr/>
        </p:nvPicPr>
        <p:blipFill>
          <a:blip r:embed="rId3">
            <a:alphaModFix/>
          </a:blip>
          <a:stretch>
            <a:fillRect/>
          </a:stretch>
        </p:blipFill>
        <p:spPr>
          <a:xfrm>
            <a:off x="0" y="0"/>
            <a:ext cx="9144000" cy="5210174"/>
          </a:xfrm>
          <a:prstGeom prst="rect">
            <a:avLst/>
          </a:prstGeom>
          <a:noFill/>
          <a:ln>
            <a:noFill/>
          </a:ln>
        </p:spPr>
      </p:pic>
      <p:pic>
        <p:nvPicPr>
          <p:cNvPr id="186" name="Google Shape;186;p29"/>
          <p:cNvPicPr preferRelativeResize="0"/>
          <p:nvPr/>
        </p:nvPicPr>
        <p:blipFill rotWithShape="1">
          <a:blip r:embed="rId4">
            <a:alphaModFix/>
          </a:blip>
          <a:srcRect l="-95040" t="-79720" r="95040" b="79719"/>
          <a:stretch/>
        </p:blipFill>
        <p:spPr>
          <a:xfrm>
            <a:off x="152400" y="152400"/>
            <a:ext cx="8811675" cy="840375"/>
          </a:xfrm>
          <a:prstGeom prst="rect">
            <a:avLst/>
          </a:prstGeom>
          <a:noFill/>
          <a:ln>
            <a:noFill/>
          </a:ln>
        </p:spPr>
      </p:pic>
      <p:sp>
        <p:nvSpPr>
          <p:cNvPr id="187" name="Google Shape;187;p29"/>
          <p:cNvSpPr txBox="1"/>
          <p:nvPr/>
        </p:nvSpPr>
        <p:spPr>
          <a:xfrm>
            <a:off x="719775" y="594900"/>
            <a:ext cx="7658700" cy="389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600" b="1">
              <a:latin typeface="Times New Roman"/>
              <a:ea typeface="Times New Roman"/>
              <a:cs typeface="Times New Roman"/>
              <a:sym typeface="Times New Roman"/>
            </a:endParaRPr>
          </a:p>
        </p:txBody>
      </p:sp>
      <p:sp>
        <p:nvSpPr>
          <p:cNvPr id="188" name="Google Shape;188;p29"/>
          <p:cNvSpPr txBox="1"/>
          <p:nvPr/>
        </p:nvSpPr>
        <p:spPr>
          <a:xfrm>
            <a:off x="470700" y="689025"/>
            <a:ext cx="8202600" cy="4312800"/>
          </a:xfrm>
          <a:prstGeom prst="rect">
            <a:avLst/>
          </a:prstGeom>
          <a:noFill/>
          <a:ln>
            <a:noFill/>
          </a:ln>
        </p:spPr>
        <p:txBody>
          <a:bodyPr spcFirstLastPara="1" wrap="square" lIns="91425" tIns="91425" rIns="91425" bIns="91425" anchor="t" anchorCtr="0">
            <a:noAutofit/>
          </a:bodyPr>
          <a:lstStyle/>
          <a:p>
            <a:pPr marL="1828800" lvl="0" indent="0" algn="l" rtl="0">
              <a:lnSpc>
                <a:spcPct val="80000"/>
              </a:lnSpc>
              <a:spcBef>
                <a:spcPts val="0"/>
              </a:spcBef>
              <a:spcAft>
                <a:spcPts val="0"/>
              </a:spcAft>
              <a:buNone/>
            </a:pPr>
            <a:r>
              <a:rPr lang="en" sz="1600" b="1">
                <a:latin typeface="Times New Roman"/>
                <a:ea typeface="Times New Roman"/>
                <a:cs typeface="Times New Roman"/>
                <a:sym typeface="Times New Roman"/>
              </a:rPr>
              <a:t>MYNTRA’S SOCIAL MEDIA PRESENCE </a:t>
            </a:r>
            <a:endParaRPr sz="1600" b="1">
              <a:latin typeface="Times New Roman"/>
              <a:ea typeface="Times New Roman"/>
              <a:cs typeface="Times New Roman"/>
              <a:sym typeface="Times New Roman"/>
            </a:endParaRPr>
          </a:p>
          <a:p>
            <a:pPr marL="0" lvl="0" indent="0" algn="l" rtl="0">
              <a:lnSpc>
                <a:spcPct val="80000"/>
              </a:lnSpc>
              <a:spcBef>
                <a:spcPts val="0"/>
              </a:spcBef>
              <a:spcAft>
                <a:spcPts val="0"/>
              </a:spcAft>
              <a:buNone/>
            </a:pPr>
            <a:endParaRPr sz="1600" b="1">
              <a:latin typeface="Times New Roman"/>
              <a:ea typeface="Times New Roman"/>
              <a:cs typeface="Times New Roman"/>
              <a:sym typeface="Times New Roman"/>
            </a:endParaRPr>
          </a:p>
          <a:p>
            <a:pPr marL="457200" lvl="0" indent="-330200" algn="l" rtl="0">
              <a:lnSpc>
                <a:spcPct val="80000"/>
              </a:lnSpc>
              <a:spcBef>
                <a:spcPts val="0"/>
              </a:spcBef>
              <a:spcAft>
                <a:spcPts val="0"/>
              </a:spcAft>
              <a:buSzPts val="1600"/>
              <a:buFont typeface="Times New Roman"/>
              <a:buAutoNum type="arabicParenR"/>
            </a:pPr>
            <a:r>
              <a:rPr lang="en" sz="1600" b="1">
                <a:latin typeface="Times New Roman"/>
                <a:ea typeface="Times New Roman"/>
                <a:cs typeface="Times New Roman"/>
                <a:sym typeface="Times New Roman"/>
              </a:rPr>
              <a:t>Facebook:</a:t>
            </a:r>
            <a:br>
              <a:rPr lang="en" sz="1600" b="1">
                <a:latin typeface="Times New Roman"/>
                <a:ea typeface="Times New Roman"/>
                <a:cs typeface="Times New Roman"/>
                <a:sym typeface="Times New Roman"/>
              </a:rPr>
            </a:br>
            <a:endParaRPr sz="1600" b="1">
              <a:latin typeface="Times New Roman"/>
              <a:ea typeface="Times New Roman"/>
              <a:cs typeface="Times New Roman"/>
              <a:sym typeface="Times New Roman"/>
            </a:endParaRPr>
          </a:p>
        </p:txBody>
      </p:sp>
      <p:pic>
        <p:nvPicPr>
          <p:cNvPr id="189" name="Google Shape;189;p29"/>
          <p:cNvPicPr preferRelativeResize="0"/>
          <p:nvPr/>
        </p:nvPicPr>
        <p:blipFill>
          <a:blip r:embed="rId5">
            <a:alphaModFix/>
          </a:blip>
          <a:stretch>
            <a:fillRect/>
          </a:stretch>
        </p:blipFill>
        <p:spPr>
          <a:xfrm>
            <a:off x="2697500" y="1513000"/>
            <a:ext cx="2594275" cy="2374125"/>
          </a:xfrm>
          <a:prstGeom prst="rect">
            <a:avLst/>
          </a:prstGeom>
          <a:noFill/>
          <a:ln>
            <a:noFill/>
          </a:ln>
        </p:spPr>
      </p:pic>
      <p:sp>
        <p:nvSpPr>
          <p:cNvPr id="190" name="Google Shape;190;p29"/>
          <p:cNvSpPr txBox="1"/>
          <p:nvPr/>
        </p:nvSpPr>
        <p:spPr>
          <a:xfrm>
            <a:off x="756500" y="3973425"/>
            <a:ext cx="7381200" cy="1028400"/>
          </a:xfrm>
          <a:prstGeom prst="rect">
            <a:avLst/>
          </a:prstGeom>
          <a:noFill/>
          <a:ln>
            <a:noFill/>
          </a:ln>
        </p:spPr>
        <p:txBody>
          <a:bodyPr spcFirstLastPara="1" wrap="square" lIns="91425" tIns="91425" rIns="91425" bIns="91425" anchor="t" anchorCtr="0">
            <a:noAutofit/>
          </a:bodyPr>
          <a:lstStyle/>
          <a:p>
            <a:pPr marL="0" lvl="0" indent="0" algn="just" rtl="0">
              <a:lnSpc>
                <a:spcPct val="107000"/>
              </a:lnSpc>
              <a:spcBef>
                <a:spcPts val="0"/>
              </a:spcBef>
              <a:spcAft>
                <a:spcPts val="0"/>
              </a:spcAft>
              <a:buNone/>
            </a:pPr>
            <a:r>
              <a:rPr lang="en">
                <a:solidFill>
                  <a:srgbClr val="222222"/>
                </a:solidFill>
                <a:highlight>
                  <a:srgbClr val="FFFFFF"/>
                </a:highlight>
                <a:latin typeface="Times New Roman"/>
                <a:ea typeface="Times New Roman"/>
                <a:cs typeface="Times New Roman"/>
                <a:sym typeface="Times New Roman"/>
              </a:rPr>
              <a:t>Myntra’s early facebook strategy was all about growing its fan base &amp; ran several competitions &amp; campaigns that encouraged users to like its page. Initially it grew it’s fan base from 100K to 10 million in 2 years.As a result it avg. more than 100K interactions per month by 2016 .</a:t>
            </a:r>
            <a:endParaRPr sz="1700">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30"/>
          <p:cNvPicPr preferRelativeResize="0"/>
          <p:nvPr/>
        </p:nvPicPr>
        <p:blipFill>
          <a:blip r:embed="rId3">
            <a:alphaModFix/>
          </a:blip>
          <a:stretch>
            <a:fillRect/>
          </a:stretch>
        </p:blipFill>
        <p:spPr>
          <a:xfrm>
            <a:off x="0" y="0"/>
            <a:ext cx="9144000" cy="5210174"/>
          </a:xfrm>
          <a:prstGeom prst="rect">
            <a:avLst/>
          </a:prstGeom>
          <a:noFill/>
          <a:ln>
            <a:noFill/>
          </a:ln>
        </p:spPr>
      </p:pic>
      <p:pic>
        <p:nvPicPr>
          <p:cNvPr id="196" name="Google Shape;196;p30"/>
          <p:cNvPicPr preferRelativeResize="0"/>
          <p:nvPr/>
        </p:nvPicPr>
        <p:blipFill rotWithShape="1">
          <a:blip r:embed="rId4">
            <a:alphaModFix/>
          </a:blip>
          <a:srcRect l="-95040" t="-79720" r="95040" b="79719"/>
          <a:stretch/>
        </p:blipFill>
        <p:spPr>
          <a:xfrm>
            <a:off x="152400" y="152400"/>
            <a:ext cx="8811675" cy="840375"/>
          </a:xfrm>
          <a:prstGeom prst="rect">
            <a:avLst/>
          </a:prstGeom>
          <a:noFill/>
          <a:ln>
            <a:noFill/>
          </a:ln>
        </p:spPr>
      </p:pic>
      <p:sp>
        <p:nvSpPr>
          <p:cNvPr id="197" name="Google Shape;197;p30"/>
          <p:cNvSpPr txBox="1"/>
          <p:nvPr/>
        </p:nvSpPr>
        <p:spPr>
          <a:xfrm>
            <a:off x="719775" y="594900"/>
            <a:ext cx="7658700" cy="389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600" b="1">
              <a:latin typeface="Times New Roman"/>
              <a:ea typeface="Times New Roman"/>
              <a:cs typeface="Times New Roman"/>
              <a:sym typeface="Times New Roman"/>
            </a:endParaRPr>
          </a:p>
        </p:txBody>
      </p:sp>
      <p:sp>
        <p:nvSpPr>
          <p:cNvPr id="198" name="Google Shape;198;p30"/>
          <p:cNvSpPr txBox="1"/>
          <p:nvPr/>
        </p:nvSpPr>
        <p:spPr>
          <a:xfrm>
            <a:off x="352550" y="688950"/>
            <a:ext cx="8202600" cy="43128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endParaRPr sz="1600" b="1">
              <a:latin typeface="Times New Roman"/>
              <a:ea typeface="Times New Roman"/>
              <a:cs typeface="Times New Roman"/>
              <a:sym typeface="Times New Roman"/>
            </a:endParaRPr>
          </a:p>
          <a:p>
            <a:pPr marL="0" lvl="0" indent="0" algn="l" rtl="0">
              <a:lnSpc>
                <a:spcPct val="80000"/>
              </a:lnSpc>
              <a:spcBef>
                <a:spcPts val="0"/>
              </a:spcBef>
              <a:spcAft>
                <a:spcPts val="0"/>
              </a:spcAft>
              <a:buNone/>
            </a:pPr>
            <a:r>
              <a:rPr lang="en" sz="1600" b="1">
                <a:latin typeface="Times New Roman"/>
                <a:ea typeface="Times New Roman"/>
                <a:cs typeface="Times New Roman"/>
                <a:sym typeface="Times New Roman"/>
              </a:rPr>
              <a:t>2)     Twitter:</a:t>
            </a:r>
            <a:br>
              <a:rPr lang="en" sz="1600" b="1">
                <a:latin typeface="Times New Roman"/>
                <a:ea typeface="Times New Roman"/>
                <a:cs typeface="Times New Roman"/>
                <a:sym typeface="Times New Roman"/>
              </a:rPr>
            </a:br>
            <a:endParaRPr sz="1600" b="1">
              <a:latin typeface="Times New Roman"/>
              <a:ea typeface="Times New Roman"/>
              <a:cs typeface="Times New Roman"/>
              <a:sym typeface="Times New Roman"/>
            </a:endParaRPr>
          </a:p>
        </p:txBody>
      </p:sp>
      <p:sp>
        <p:nvSpPr>
          <p:cNvPr id="199" name="Google Shape;199;p30"/>
          <p:cNvSpPr txBox="1"/>
          <p:nvPr/>
        </p:nvSpPr>
        <p:spPr>
          <a:xfrm>
            <a:off x="2474100" y="4177650"/>
            <a:ext cx="3378600" cy="495900"/>
          </a:xfrm>
          <a:prstGeom prst="rect">
            <a:avLst/>
          </a:prstGeom>
          <a:noFill/>
          <a:ln>
            <a:noFill/>
          </a:ln>
        </p:spPr>
        <p:txBody>
          <a:bodyPr spcFirstLastPara="1" wrap="square" lIns="91425" tIns="91425" rIns="91425" bIns="91425" anchor="t" anchorCtr="0">
            <a:noAutofit/>
          </a:bodyPr>
          <a:lstStyle/>
          <a:p>
            <a:pPr marL="0" lvl="0" indent="0" algn="just" rtl="0">
              <a:lnSpc>
                <a:spcPct val="107000"/>
              </a:lnSpc>
              <a:spcBef>
                <a:spcPts val="0"/>
              </a:spcBef>
              <a:spcAft>
                <a:spcPts val="0"/>
              </a:spcAft>
              <a:buNone/>
            </a:pPr>
            <a:r>
              <a:rPr lang="en">
                <a:solidFill>
                  <a:srgbClr val="222222"/>
                </a:solidFill>
                <a:highlight>
                  <a:srgbClr val="FFFFFF"/>
                </a:highlight>
                <a:latin typeface="Times New Roman"/>
                <a:ea typeface="Times New Roman"/>
                <a:cs typeface="Times New Roman"/>
                <a:sym typeface="Times New Roman"/>
              </a:rPr>
              <a:t>Myntra’s twitter engaged with it’s customers</a:t>
            </a:r>
            <a:endParaRPr sz="1700">
              <a:latin typeface="Times New Roman"/>
              <a:ea typeface="Times New Roman"/>
              <a:cs typeface="Times New Roman"/>
              <a:sym typeface="Times New Roman"/>
            </a:endParaRPr>
          </a:p>
        </p:txBody>
      </p:sp>
      <p:pic>
        <p:nvPicPr>
          <p:cNvPr id="200" name="Google Shape;200;p30"/>
          <p:cNvPicPr preferRelativeResize="0"/>
          <p:nvPr/>
        </p:nvPicPr>
        <p:blipFill>
          <a:blip r:embed="rId5">
            <a:alphaModFix/>
          </a:blip>
          <a:stretch>
            <a:fillRect/>
          </a:stretch>
        </p:blipFill>
        <p:spPr>
          <a:xfrm>
            <a:off x="967525" y="1458375"/>
            <a:ext cx="3179575" cy="2628100"/>
          </a:xfrm>
          <a:prstGeom prst="rect">
            <a:avLst/>
          </a:prstGeom>
          <a:noFill/>
          <a:ln>
            <a:noFill/>
          </a:ln>
        </p:spPr>
      </p:pic>
      <p:pic>
        <p:nvPicPr>
          <p:cNvPr id="201" name="Google Shape;201;p30"/>
          <p:cNvPicPr preferRelativeResize="0"/>
          <p:nvPr/>
        </p:nvPicPr>
        <p:blipFill>
          <a:blip r:embed="rId6">
            <a:alphaModFix/>
          </a:blip>
          <a:stretch>
            <a:fillRect/>
          </a:stretch>
        </p:blipFill>
        <p:spPr>
          <a:xfrm>
            <a:off x="5198900" y="1499800"/>
            <a:ext cx="3179575" cy="2458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p31"/>
          <p:cNvPicPr preferRelativeResize="0"/>
          <p:nvPr/>
        </p:nvPicPr>
        <p:blipFill>
          <a:blip r:embed="rId3">
            <a:alphaModFix/>
          </a:blip>
          <a:stretch>
            <a:fillRect/>
          </a:stretch>
        </p:blipFill>
        <p:spPr>
          <a:xfrm>
            <a:off x="0" y="0"/>
            <a:ext cx="9144000" cy="5210174"/>
          </a:xfrm>
          <a:prstGeom prst="rect">
            <a:avLst/>
          </a:prstGeom>
          <a:noFill/>
          <a:ln>
            <a:noFill/>
          </a:ln>
        </p:spPr>
      </p:pic>
      <p:pic>
        <p:nvPicPr>
          <p:cNvPr id="207" name="Google Shape;207;p31"/>
          <p:cNvPicPr preferRelativeResize="0"/>
          <p:nvPr/>
        </p:nvPicPr>
        <p:blipFill rotWithShape="1">
          <a:blip r:embed="rId4">
            <a:alphaModFix/>
          </a:blip>
          <a:srcRect l="-95040" t="-79720" r="95040" b="79719"/>
          <a:stretch/>
        </p:blipFill>
        <p:spPr>
          <a:xfrm>
            <a:off x="152400" y="152400"/>
            <a:ext cx="8811675" cy="840375"/>
          </a:xfrm>
          <a:prstGeom prst="rect">
            <a:avLst/>
          </a:prstGeom>
          <a:noFill/>
          <a:ln>
            <a:noFill/>
          </a:ln>
        </p:spPr>
      </p:pic>
      <p:sp>
        <p:nvSpPr>
          <p:cNvPr id="208" name="Google Shape;208;p31"/>
          <p:cNvSpPr txBox="1"/>
          <p:nvPr/>
        </p:nvSpPr>
        <p:spPr>
          <a:xfrm>
            <a:off x="719775" y="594900"/>
            <a:ext cx="7658700" cy="389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600" b="1">
              <a:latin typeface="Times New Roman"/>
              <a:ea typeface="Times New Roman"/>
              <a:cs typeface="Times New Roman"/>
              <a:sym typeface="Times New Roman"/>
            </a:endParaRPr>
          </a:p>
        </p:txBody>
      </p:sp>
      <p:sp>
        <p:nvSpPr>
          <p:cNvPr id="209" name="Google Shape;209;p31"/>
          <p:cNvSpPr txBox="1"/>
          <p:nvPr/>
        </p:nvSpPr>
        <p:spPr>
          <a:xfrm>
            <a:off x="352550" y="688950"/>
            <a:ext cx="8202600" cy="43128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endParaRPr sz="1600" b="1">
              <a:latin typeface="Times New Roman"/>
              <a:ea typeface="Times New Roman"/>
              <a:cs typeface="Times New Roman"/>
              <a:sym typeface="Times New Roman"/>
            </a:endParaRPr>
          </a:p>
          <a:p>
            <a:pPr marL="0" lvl="0" indent="0" algn="l" rtl="0">
              <a:lnSpc>
                <a:spcPct val="80000"/>
              </a:lnSpc>
              <a:spcBef>
                <a:spcPts val="0"/>
              </a:spcBef>
              <a:spcAft>
                <a:spcPts val="0"/>
              </a:spcAft>
              <a:buNone/>
            </a:pPr>
            <a:r>
              <a:rPr lang="en" sz="1600" b="1">
                <a:latin typeface="Times New Roman"/>
                <a:ea typeface="Times New Roman"/>
                <a:cs typeface="Times New Roman"/>
                <a:sym typeface="Times New Roman"/>
              </a:rPr>
              <a:t>3)    Instagram:</a:t>
            </a:r>
            <a:br>
              <a:rPr lang="en" sz="1600" b="1">
                <a:latin typeface="Times New Roman"/>
                <a:ea typeface="Times New Roman"/>
                <a:cs typeface="Times New Roman"/>
                <a:sym typeface="Times New Roman"/>
              </a:rPr>
            </a:br>
            <a:endParaRPr sz="1600" b="1">
              <a:latin typeface="Times New Roman"/>
              <a:ea typeface="Times New Roman"/>
              <a:cs typeface="Times New Roman"/>
              <a:sym typeface="Times New Roman"/>
            </a:endParaRPr>
          </a:p>
        </p:txBody>
      </p:sp>
      <p:pic>
        <p:nvPicPr>
          <p:cNvPr id="210" name="Google Shape;210;p31"/>
          <p:cNvPicPr preferRelativeResize="0"/>
          <p:nvPr/>
        </p:nvPicPr>
        <p:blipFill>
          <a:blip r:embed="rId5">
            <a:alphaModFix/>
          </a:blip>
          <a:stretch>
            <a:fillRect/>
          </a:stretch>
        </p:blipFill>
        <p:spPr>
          <a:xfrm>
            <a:off x="2579450" y="1131340"/>
            <a:ext cx="2970826" cy="2784200"/>
          </a:xfrm>
          <a:prstGeom prst="rect">
            <a:avLst/>
          </a:prstGeom>
          <a:noFill/>
          <a:ln>
            <a:noFill/>
          </a:ln>
        </p:spPr>
      </p:pic>
      <p:sp>
        <p:nvSpPr>
          <p:cNvPr id="211" name="Google Shape;211;p31"/>
          <p:cNvSpPr txBox="1"/>
          <p:nvPr/>
        </p:nvSpPr>
        <p:spPr>
          <a:xfrm>
            <a:off x="1359025" y="4054125"/>
            <a:ext cx="5863200" cy="728400"/>
          </a:xfrm>
          <a:prstGeom prst="rect">
            <a:avLst/>
          </a:prstGeom>
          <a:noFill/>
          <a:ln>
            <a:noFill/>
          </a:ln>
        </p:spPr>
        <p:txBody>
          <a:bodyPr spcFirstLastPara="1" wrap="square" lIns="91425" tIns="91425" rIns="91425" bIns="91425" anchor="t" anchorCtr="0">
            <a:noAutofit/>
          </a:bodyPr>
          <a:lstStyle/>
          <a:p>
            <a:pPr marL="0" lvl="0" indent="0" algn="l" rtl="0">
              <a:lnSpc>
                <a:spcPct val="107000"/>
              </a:lnSpc>
              <a:spcBef>
                <a:spcPts val="0"/>
              </a:spcBef>
              <a:spcAft>
                <a:spcPts val="0"/>
              </a:spcAft>
              <a:buNone/>
            </a:pPr>
            <a:r>
              <a:rPr lang="en" sz="1307" b="1">
                <a:solidFill>
                  <a:srgbClr val="333333"/>
                </a:solidFill>
                <a:highlight>
                  <a:srgbClr val="FFFFFF"/>
                </a:highlight>
                <a:latin typeface="Times New Roman"/>
                <a:ea typeface="Times New Roman"/>
                <a:cs typeface="Times New Roman"/>
                <a:sym typeface="Times New Roman"/>
              </a:rPr>
              <a:t>Myntra collaborates with micro-influencers having 10K to 50K followers on Instagram.</a:t>
            </a:r>
            <a:r>
              <a:rPr lang="en" sz="1307">
                <a:solidFill>
                  <a:srgbClr val="333333"/>
                </a:solidFill>
                <a:highlight>
                  <a:srgbClr val="FFFFFF"/>
                </a:highlight>
                <a:latin typeface="Times New Roman"/>
                <a:ea typeface="Times New Roman"/>
                <a:cs typeface="Times New Roman"/>
                <a:sym typeface="Times New Roman"/>
              </a:rPr>
              <a:t> On Myntra’s Instagram page, they share posts by such micro-influencers.</a:t>
            </a:r>
            <a:endParaRPr sz="1307">
              <a:solidFill>
                <a:srgbClr val="333333"/>
              </a:solidFill>
              <a:highlight>
                <a:srgbClr val="FFFFFF"/>
              </a:highlight>
              <a:latin typeface="Times New Roman"/>
              <a:ea typeface="Times New Roman"/>
              <a:cs typeface="Times New Roman"/>
              <a:sym typeface="Times New Roman"/>
            </a:endParaRPr>
          </a:p>
          <a:p>
            <a:pPr marL="0" lvl="0" indent="0" algn="l" rtl="0">
              <a:lnSpc>
                <a:spcPct val="107000"/>
              </a:lnSpc>
              <a:spcBef>
                <a:spcPts val="0"/>
              </a:spcBef>
              <a:spcAft>
                <a:spcPts val="0"/>
              </a:spcAft>
              <a:buNone/>
            </a:pPr>
            <a:endParaRPr sz="1150">
              <a:solidFill>
                <a:srgbClr val="333333"/>
              </a:solidFill>
              <a:highlight>
                <a:srgbClr val="FFFFFF"/>
              </a:highlight>
            </a:endParaRPr>
          </a:p>
          <a:p>
            <a:pPr marL="0" lvl="0" indent="0" algn="just" rtl="0">
              <a:lnSpc>
                <a:spcPct val="107000"/>
              </a:lnSpc>
              <a:spcBef>
                <a:spcPts val="0"/>
              </a:spcBef>
              <a:spcAft>
                <a:spcPts val="0"/>
              </a:spcAft>
              <a:buNone/>
            </a:pPr>
            <a:endParaRPr sz="17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2" name="Google Shape;72;p14"/>
          <p:cNvPicPr preferRelativeResize="0"/>
          <p:nvPr/>
        </p:nvPicPr>
        <p:blipFill>
          <a:blip r:embed="rId3">
            <a:alphaModFix/>
          </a:blip>
          <a:stretch>
            <a:fillRect/>
          </a:stretch>
        </p:blipFill>
        <p:spPr>
          <a:xfrm>
            <a:off x="0" y="-42750"/>
            <a:ext cx="9143999" cy="511916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p32"/>
          <p:cNvPicPr preferRelativeResize="0"/>
          <p:nvPr/>
        </p:nvPicPr>
        <p:blipFill>
          <a:blip r:embed="rId3">
            <a:alphaModFix/>
          </a:blip>
          <a:stretch>
            <a:fillRect/>
          </a:stretch>
        </p:blipFill>
        <p:spPr>
          <a:xfrm>
            <a:off x="0" y="0"/>
            <a:ext cx="9144000" cy="5210174"/>
          </a:xfrm>
          <a:prstGeom prst="rect">
            <a:avLst/>
          </a:prstGeom>
          <a:noFill/>
          <a:ln>
            <a:noFill/>
          </a:ln>
        </p:spPr>
      </p:pic>
      <p:pic>
        <p:nvPicPr>
          <p:cNvPr id="217" name="Google Shape;217;p32"/>
          <p:cNvPicPr preferRelativeResize="0"/>
          <p:nvPr/>
        </p:nvPicPr>
        <p:blipFill rotWithShape="1">
          <a:blip r:embed="rId4">
            <a:alphaModFix/>
          </a:blip>
          <a:srcRect l="-95040" t="-79720" r="95040" b="79719"/>
          <a:stretch/>
        </p:blipFill>
        <p:spPr>
          <a:xfrm>
            <a:off x="152400" y="152400"/>
            <a:ext cx="8811675" cy="840375"/>
          </a:xfrm>
          <a:prstGeom prst="rect">
            <a:avLst/>
          </a:prstGeom>
          <a:noFill/>
          <a:ln>
            <a:noFill/>
          </a:ln>
        </p:spPr>
      </p:pic>
      <p:sp>
        <p:nvSpPr>
          <p:cNvPr id="218" name="Google Shape;218;p32"/>
          <p:cNvSpPr txBox="1"/>
          <p:nvPr/>
        </p:nvSpPr>
        <p:spPr>
          <a:xfrm>
            <a:off x="719775" y="594900"/>
            <a:ext cx="7658700" cy="389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600" b="1">
              <a:latin typeface="Times New Roman"/>
              <a:ea typeface="Times New Roman"/>
              <a:cs typeface="Times New Roman"/>
              <a:sym typeface="Times New Roman"/>
            </a:endParaRPr>
          </a:p>
        </p:txBody>
      </p:sp>
      <p:sp>
        <p:nvSpPr>
          <p:cNvPr id="219" name="Google Shape;219;p32"/>
          <p:cNvSpPr txBox="1"/>
          <p:nvPr/>
        </p:nvSpPr>
        <p:spPr>
          <a:xfrm>
            <a:off x="352550" y="688950"/>
            <a:ext cx="8202600" cy="4312800"/>
          </a:xfrm>
          <a:prstGeom prst="rect">
            <a:avLst/>
          </a:prstGeom>
          <a:noFill/>
          <a:ln>
            <a:noFill/>
          </a:ln>
        </p:spPr>
        <p:txBody>
          <a:bodyPr spcFirstLastPara="1" wrap="square" lIns="91425" tIns="91425" rIns="91425" bIns="91425" anchor="t" anchorCtr="0">
            <a:noAutofit/>
          </a:bodyPr>
          <a:lstStyle/>
          <a:p>
            <a:pPr marL="1828800" lvl="0" indent="0" algn="l" rtl="0">
              <a:lnSpc>
                <a:spcPct val="80000"/>
              </a:lnSpc>
              <a:spcBef>
                <a:spcPts val="0"/>
              </a:spcBef>
              <a:spcAft>
                <a:spcPts val="0"/>
              </a:spcAft>
              <a:buNone/>
            </a:pPr>
            <a:r>
              <a:rPr lang="en" sz="1600" b="1">
                <a:latin typeface="Times New Roman"/>
                <a:ea typeface="Times New Roman"/>
                <a:cs typeface="Times New Roman"/>
                <a:sym typeface="Times New Roman"/>
              </a:rPr>
              <a:t>       MYNTRA’S MARKETING CAMPAIGN</a:t>
            </a:r>
            <a:endParaRPr sz="1600" b="1">
              <a:latin typeface="Times New Roman"/>
              <a:ea typeface="Times New Roman"/>
              <a:cs typeface="Times New Roman"/>
              <a:sym typeface="Times New Roman"/>
            </a:endParaRPr>
          </a:p>
          <a:p>
            <a:pPr marL="0" lvl="0" indent="0" algn="l" rtl="0">
              <a:lnSpc>
                <a:spcPct val="80000"/>
              </a:lnSpc>
              <a:spcBef>
                <a:spcPts val="0"/>
              </a:spcBef>
              <a:spcAft>
                <a:spcPts val="0"/>
              </a:spcAft>
              <a:buNone/>
            </a:pPr>
            <a:endParaRPr sz="1600" b="1">
              <a:latin typeface="Times New Roman"/>
              <a:ea typeface="Times New Roman"/>
              <a:cs typeface="Times New Roman"/>
              <a:sym typeface="Times New Roman"/>
            </a:endParaRPr>
          </a:p>
          <a:p>
            <a:pPr marL="457200" lvl="0" indent="-330200" algn="l" rtl="0">
              <a:lnSpc>
                <a:spcPct val="80000"/>
              </a:lnSpc>
              <a:spcBef>
                <a:spcPts val="0"/>
              </a:spcBef>
              <a:spcAft>
                <a:spcPts val="0"/>
              </a:spcAft>
              <a:buSzPts val="1600"/>
              <a:buFont typeface="Times New Roman"/>
              <a:buAutoNum type="arabicParenR"/>
            </a:pPr>
            <a:r>
              <a:rPr lang="en" sz="1600" b="1">
                <a:latin typeface="Times New Roman"/>
                <a:ea typeface="Times New Roman"/>
                <a:cs typeface="Times New Roman"/>
                <a:sym typeface="Times New Roman"/>
              </a:rPr>
              <a:t>Big Fashion Gig(2015)</a:t>
            </a:r>
            <a:endParaRPr sz="1600" b="1">
              <a:latin typeface="Times New Roman"/>
              <a:ea typeface="Times New Roman"/>
              <a:cs typeface="Times New Roman"/>
              <a:sym typeface="Times New Roman"/>
            </a:endParaRPr>
          </a:p>
        </p:txBody>
      </p:sp>
      <p:pic>
        <p:nvPicPr>
          <p:cNvPr id="220" name="Google Shape;220;p32"/>
          <p:cNvPicPr preferRelativeResize="0"/>
          <p:nvPr/>
        </p:nvPicPr>
        <p:blipFill rotWithShape="1">
          <a:blip r:embed="rId5">
            <a:alphaModFix/>
          </a:blip>
          <a:srcRect/>
          <a:stretch/>
        </p:blipFill>
        <p:spPr>
          <a:xfrm>
            <a:off x="3624500" y="1387775"/>
            <a:ext cx="1305325" cy="1648775"/>
          </a:xfrm>
          <a:prstGeom prst="rect">
            <a:avLst/>
          </a:prstGeom>
          <a:noFill/>
          <a:ln>
            <a:noFill/>
          </a:ln>
        </p:spPr>
      </p:pic>
      <p:sp>
        <p:nvSpPr>
          <p:cNvPr id="221" name="Google Shape;221;p32"/>
          <p:cNvSpPr txBox="1"/>
          <p:nvPr/>
        </p:nvSpPr>
        <p:spPr>
          <a:xfrm>
            <a:off x="913775" y="3182050"/>
            <a:ext cx="7287600" cy="1305300"/>
          </a:xfrm>
          <a:prstGeom prst="rect">
            <a:avLst/>
          </a:prstGeom>
          <a:noFill/>
          <a:ln>
            <a:noFill/>
          </a:ln>
        </p:spPr>
        <p:txBody>
          <a:bodyPr spcFirstLastPara="1" wrap="square" lIns="91425" tIns="91425" rIns="91425" bIns="91425" anchor="t" anchorCtr="0">
            <a:normAutofit fontScale="70000" lnSpcReduction="20000"/>
          </a:bodyPr>
          <a:lstStyle/>
          <a:p>
            <a:pPr marL="0" lvl="0" indent="0" algn="just" rtl="0">
              <a:lnSpc>
                <a:spcPct val="107000"/>
              </a:lnSpc>
              <a:spcBef>
                <a:spcPts val="0"/>
              </a:spcBef>
              <a:spcAft>
                <a:spcPts val="0"/>
              </a:spcAft>
              <a:buClr>
                <a:schemeClr val="dk1"/>
              </a:buClr>
              <a:buSzPct val="51617"/>
              <a:buFont typeface="Arial"/>
              <a:buNone/>
            </a:pPr>
            <a:r>
              <a:rPr lang="en" sz="2131">
                <a:solidFill>
                  <a:srgbClr val="222222"/>
                </a:solidFill>
                <a:highlight>
                  <a:srgbClr val="FFFFFF"/>
                </a:highlight>
                <a:latin typeface="Times New Roman"/>
                <a:ea typeface="Times New Roman"/>
                <a:cs typeface="Times New Roman"/>
                <a:sym typeface="Times New Roman"/>
              </a:rPr>
              <a:t>This campaign was run by Myntra in 2015 &amp; was a grand success. To do this Myntra collaborated with several celebrities &amp; fashion bloggers to create videos promoting the benefits of shopping online. As a result it increased in traffic to Myntra’s website &amp; app. The aim was to get fresh perspectives on fashion &amp; trends from the Indian creative community.</a:t>
            </a:r>
            <a:endParaRPr sz="2131">
              <a:solidFill>
                <a:srgbClr val="222222"/>
              </a:solidFill>
              <a:highlight>
                <a:srgbClr val="FFFFFF"/>
              </a:highlight>
              <a:latin typeface="Times New Roman"/>
              <a:ea typeface="Times New Roman"/>
              <a:cs typeface="Times New Roman"/>
              <a:sym typeface="Times New Roman"/>
            </a:endParaRPr>
          </a:p>
          <a:p>
            <a:pPr marL="0" lvl="0" indent="0" algn="l" rtl="0">
              <a:lnSpc>
                <a:spcPct val="107000"/>
              </a:lnSpc>
              <a:spcBef>
                <a:spcPts val="0"/>
              </a:spcBef>
              <a:spcAft>
                <a:spcPts val="0"/>
              </a:spcAft>
              <a:buClr>
                <a:schemeClr val="dk1"/>
              </a:buClr>
              <a:buSzPct val="100000"/>
              <a:buFont typeface="Arial"/>
              <a:buNone/>
            </a:pPr>
            <a:endParaRPr sz="1100" b="1">
              <a:solidFill>
                <a:srgbClr val="222222"/>
              </a:solidFill>
              <a:highlight>
                <a:srgbClr val="FFFFFF"/>
              </a:highlight>
            </a:endParaRPr>
          </a:p>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6" name="Google Shape;226;p33"/>
          <p:cNvPicPr preferRelativeResize="0"/>
          <p:nvPr/>
        </p:nvPicPr>
        <p:blipFill>
          <a:blip r:embed="rId3">
            <a:alphaModFix/>
          </a:blip>
          <a:stretch>
            <a:fillRect/>
          </a:stretch>
        </p:blipFill>
        <p:spPr>
          <a:xfrm>
            <a:off x="0" y="0"/>
            <a:ext cx="9144000" cy="5210174"/>
          </a:xfrm>
          <a:prstGeom prst="rect">
            <a:avLst/>
          </a:prstGeom>
          <a:noFill/>
          <a:ln>
            <a:noFill/>
          </a:ln>
        </p:spPr>
      </p:pic>
      <p:pic>
        <p:nvPicPr>
          <p:cNvPr id="227" name="Google Shape;227;p33"/>
          <p:cNvPicPr preferRelativeResize="0"/>
          <p:nvPr/>
        </p:nvPicPr>
        <p:blipFill rotWithShape="1">
          <a:blip r:embed="rId4">
            <a:alphaModFix/>
          </a:blip>
          <a:srcRect l="-95040" t="-79720" r="95040" b="79719"/>
          <a:stretch/>
        </p:blipFill>
        <p:spPr>
          <a:xfrm>
            <a:off x="152400" y="152400"/>
            <a:ext cx="8811675" cy="840375"/>
          </a:xfrm>
          <a:prstGeom prst="rect">
            <a:avLst/>
          </a:prstGeom>
          <a:noFill/>
          <a:ln>
            <a:noFill/>
          </a:ln>
        </p:spPr>
      </p:pic>
      <p:sp>
        <p:nvSpPr>
          <p:cNvPr id="228" name="Google Shape;228;p33"/>
          <p:cNvSpPr txBox="1"/>
          <p:nvPr/>
        </p:nvSpPr>
        <p:spPr>
          <a:xfrm>
            <a:off x="719775" y="594900"/>
            <a:ext cx="7658700" cy="389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600" b="1">
              <a:latin typeface="Times New Roman"/>
              <a:ea typeface="Times New Roman"/>
              <a:cs typeface="Times New Roman"/>
              <a:sym typeface="Times New Roman"/>
            </a:endParaRPr>
          </a:p>
        </p:txBody>
      </p:sp>
      <p:sp>
        <p:nvSpPr>
          <p:cNvPr id="229" name="Google Shape;229;p33"/>
          <p:cNvSpPr txBox="1"/>
          <p:nvPr/>
        </p:nvSpPr>
        <p:spPr>
          <a:xfrm>
            <a:off x="352550" y="688950"/>
            <a:ext cx="8202600" cy="4312800"/>
          </a:xfrm>
          <a:prstGeom prst="rect">
            <a:avLst/>
          </a:prstGeom>
          <a:noFill/>
          <a:ln>
            <a:noFill/>
          </a:ln>
        </p:spPr>
        <p:txBody>
          <a:bodyPr spcFirstLastPara="1" wrap="square" lIns="91425" tIns="91425" rIns="91425" bIns="91425" anchor="t" anchorCtr="0">
            <a:noAutofit/>
          </a:bodyPr>
          <a:lstStyle/>
          <a:p>
            <a:pPr marL="1828800" lvl="0" indent="0" algn="l" rtl="0">
              <a:lnSpc>
                <a:spcPct val="80000"/>
              </a:lnSpc>
              <a:spcBef>
                <a:spcPts val="0"/>
              </a:spcBef>
              <a:spcAft>
                <a:spcPts val="0"/>
              </a:spcAft>
              <a:buNone/>
            </a:pPr>
            <a:r>
              <a:rPr lang="en" sz="1600" b="1">
                <a:latin typeface="Times New Roman"/>
                <a:ea typeface="Times New Roman"/>
                <a:cs typeface="Times New Roman"/>
                <a:sym typeface="Times New Roman"/>
              </a:rPr>
              <a:t>    </a:t>
            </a:r>
            <a:endParaRPr sz="1600" b="1">
              <a:latin typeface="Times New Roman"/>
              <a:ea typeface="Times New Roman"/>
              <a:cs typeface="Times New Roman"/>
              <a:sym typeface="Times New Roman"/>
            </a:endParaRPr>
          </a:p>
          <a:p>
            <a:pPr marL="0" lvl="0" indent="0" algn="l" rtl="0">
              <a:lnSpc>
                <a:spcPct val="80000"/>
              </a:lnSpc>
              <a:spcBef>
                <a:spcPts val="0"/>
              </a:spcBef>
              <a:spcAft>
                <a:spcPts val="0"/>
              </a:spcAft>
              <a:buNone/>
            </a:pPr>
            <a:r>
              <a:rPr lang="en" sz="1600" b="1">
                <a:latin typeface="Times New Roman"/>
                <a:ea typeface="Times New Roman"/>
                <a:cs typeface="Times New Roman"/>
                <a:sym typeface="Times New Roman"/>
              </a:rPr>
              <a:t>2)  </a:t>
            </a:r>
            <a:r>
              <a:rPr lang="en" sz="1500" b="1">
                <a:solidFill>
                  <a:srgbClr val="222222"/>
                </a:solidFill>
                <a:highlight>
                  <a:srgbClr val="FFFFFF"/>
                </a:highlight>
                <a:latin typeface="Times New Roman"/>
                <a:ea typeface="Times New Roman"/>
                <a:cs typeface="Times New Roman"/>
                <a:sym typeface="Times New Roman"/>
              </a:rPr>
              <a:t>Myntra End of Reason Sale : 15</a:t>
            </a:r>
            <a:r>
              <a:rPr lang="en" sz="1500" b="1" baseline="30000">
                <a:solidFill>
                  <a:srgbClr val="222222"/>
                </a:solidFill>
                <a:highlight>
                  <a:srgbClr val="FFFFFF"/>
                </a:highlight>
                <a:latin typeface="Times New Roman"/>
                <a:ea typeface="Times New Roman"/>
                <a:cs typeface="Times New Roman"/>
                <a:sym typeface="Times New Roman"/>
              </a:rPr>
              <a:t>th</a:t>
            </a:r>
            <a:r>
              <a:rPr lang="en" sz="1500" b="1">
                <a:solidFill>
                  <a:srgbClr val="222222"/>
                </a:solidFill>
                <a:highlight>
                  <a:srgbClr val="FFFFFF"/>
                </a:highlight>
                <a:latin typeface="Times New Roman"/>
                <a:ea typeface="Times New Roman"/>
                <a:cs typeface="Times New Roman"/>
                <a:sym typeface="Times New Roman"/>
              </a:rPr>
              <a:t> edition ‘Ab har koi reason chalega’(2022)</a:t>
            </a:r>
            <a:endParaRPr sz="2000" b="1">
              <a:latin typeface="Times New Roman"/>
              <a:ea typeface="Times New Roman"/>
              <a:cs typeface="Times New Roman"/>
              <a:sym typeface="Times New Roman"/>
            </a:endParaRPr>
          </a:p>
        </p:txBody>
      </p:sp>
      <p:sp>
        <p:nvSpPr>
          <p:cNvPr id="230" name="Google Shape;230;p33"/>
          <p:cNvSpPr txBox="1"/>
          <p:nvPr/>
        </p:nvSpPr>
        <p:spPr>
          <a:xfrm>
            <a:off x="4299525" y="1562025"/>
            <a:ext cx="3658200" cy="3149700"/>
          </a:xfrm>
          <a:prstGeom prst="rect">
            <a:avLst/>
          </a:prstGeom>
          <a:noFill/>
          <a:ln>
            <a:noFill/>
          </a:ln>
        </p:spPr>
        <p:txBody>
          <a:bodyPr spcFirstLastPara="1" wrap="square" lIns="91425" tIns="91425" rIns="91425" bIns="91425" anchor="t" anchorCtr="0">
            <a:normAutofit lnSpcReduction="10000"/>
          </a:bodyPr>
          <a:lstStyle/>
          <a:p>
            <a:pPr marL="0" lvl="0" indent="0" algn="l" rtl="0">
              <a:lnSpc>
                <a:spcPct val="115000"/>
              </a:lnSpc>
              <a:spcBef>
                <a:spcPts val="1200"/>
              </a:spcBef>
              <a:spcAft>
                <a:spcPts val="0"/>
              </a:spcAft>
              <a:buNone/>
            </a:pPr>
            <a:r>
              <a:rPr lang="en">
                <a:solidFill>
                  <a:srgbClr val="222222"/>
                </a:solidFill>
                <a:highlight>
                  <a:srgbClr val="FFFFFF"/>
                </a:highlight>
                <a:latin typeface="Times New Roman"/>
                <a:ea typeface="Times New Roman"/>
                <a:cs typeface="Times New Roman"/>
                <a:sym typeface="Times New Roman"/>
              </a:rPr>
              <a:t>Myntra has started a marketing campaign. “Ab Har Koi Reason Chalega!” is the catchphrase for the advertising campaign.</a:t>
            </a:r>
            <a:br>
              <a:rPr lang="en">
                <a:solidFill>
                  <a:srgbClr val="222222"/>
                </a:solidFill>
                <a:highlight>
                  <a:srgbClr val="FFFFFF"/>
                </a:highlight>
                <a:latin typeface="Times New Roman"/>
                <a:ea typeface="Times New Roman"/>
                <a:cs typeface="Times New Roman"/>
                <a:sym typeface="Times New Roman"/>
              </a:rPr>
            </a:br>
            <a:br>
              <a:rPr lang="en">
                <a:solidFill>
                  <a:srgbClr val="222222"/>
                </a:solidFill>
                <a:highlight>
                  <a:srgbClr val="FFFFFF"/>
                </a:highlight>
                <a:latin typeface="Times New Roman"/>
                <a:ea typeface="Times New Roman"/>
                <a:cs typeface="Times New Roman"/>
                <a:sym typeface="Times New Roman"/>
              </a:rPr>
            </a:br>
            <a:r>
              <a:rPr lang="en" sz="1300" b="1">
                <a:solidFill>
                  <a:srgbClr val="222222"/>
                </a:solidFill>
                <a:highlight>
                  <a:srgbClr val="FFFFFF"/>
                </a:highlight>
                <a:latin typeface="Times New Roman"/>
                <a:ea typeface="Times New Roman"/>
                <a:cs typeface="Times New Roman"/>
                <a:sym typeface="Times New Roman"/>
              </a:rPr>
              <a:t>The Myntra End of Reason Sale was a huge success with over 10 million products sold throughout the 10-day scale. This was a 50 % increase in sale compared to the previous year due to massive discounts &amp; deals.The importance of a good marketing campaign(Alia Bhatt,Ranveer Singh),good logistics partner(ekart),good customer data,post sale strategy,a good team.</a:t>
            </a:r>
            <a:endParaRPr sz="2331" b="1">
              <a:solidFill>
                <a:srgbClr val="222222"/>
              </a:solidFill>
              <a:highlight>
                <a:srgbClr val="FFFFFF"/>
              </a:highlight>
              <a:latin typeface="Times New Roman"/>
              <a:ea typeface="Times New Roman"/>
              <a:cs typeface="Times New Roman"/>
              <a:sym typeface="Times New Roman"/>
            </a:endParaRPr>
          </a:p>
          <a:p>
            <a:pPr marL="0" lvl="0" indent="0" algn="l" rtl="0">
              <a:lnSpc>
                <a:spcPct val="107000"/>
              </a:lnSpc>
              <a:spcBef>
                <a:spcPts val="0"/>
              </a:spcBef>
              <a:spcAft>
                <a:spcPts val="0"/>
              </a:spcAft>
              <a:buNone/>
            </a:pPr>
            <a:endParaRPr sz="1100" b="1">
              <a:solidFill>
                <a:srgbClr val="222222"/>
              </a:solidFill>
              <a:highlight>
                <a:srgbClr val="FFFFFF"/>
              </a:highlight>
            </a:endParaRPr>
          </a:p>
          <a:p>
            <a:pPr marL="0" lvl="0" indent="0" algn="l" rtl="0">
              <a:spcBef>
                <a:spcPts val="0"/>
              </a:spcBef>
              <a:spcAft>
                <a:spcPts val="0"/>
              </a:spcAft>
              <a:buNone/>
            </a:pPr>
            <a:endParaRPr/>
          </a:p>
        </p:txBody>
      </p:sp>
      <p:pic>
        <p:nvPicPr>
          <p:cNvPr id="231" name="Google Shape;231;p33"/>
          <p:cNvPicPr preferRelativeResize="0"/>
          <p:nvPr/>
        </p:nvPicPr>
        <p:blipFill>
          <a:blip r:embed="rId5">
            <a:alphaModFix/>
          </a:blip>
          <a:stretch>
            <a:fillRect/>
          </a:stretch>
        </p:blipFill>
        <p:spPr>
          <a:xfrm>
            <a:off x="913775" y="1562034"/>
            <a:ext cx="2805200" cy="3255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34"/>
          <p:cNvPicPr preferRelativeResize="0"/>
          <p:nvPr/>
        </p:nvPicPr>
        <p:blipFill>
          <a:blip r:embed="rId3">
            <a:alphaModFix/>
          </a:blip>
          <a:stretch>
            <a:fillRect/>
          </a:stretch>
        </p:blipFill>
        <p:spPr>
          <a:xfrm>
            <a:off x="0" y="0"/>
            <a:ext cx="9144000" cy="5210174"/>
          </a:xfrm>
          <a:prstGeom prst="rect">
            <a:avLst/>
          </a:prstGeom>
          <a:noFill/>
          <a:ln>
            <a:noFill/>
          </a:ln>
        </p:spPr>
      </p:pic>
      <p:pic>
        <p:nvPicPr>
          <p:cNvPr id="237" name="Google Shape;237;p34"/>
          <p:cNvPicPr preferRelativeResize="0"/>
          <p:nvPr/>
        </p:nvPicPr>
        <p:blipFill rotWithShape="1">
          <a:blip r:embed="rId4">
            <a:alphaModFix/>
          </a:blip>
          <a:srcRect l="-95040" t="-79720" r="95040" b="79719"/>
          <a:stretch/>
        </p:blipFill>
        <p:spPr>
          <a:xfrm>
            <a:off x="152400" y="152400"/>
            <a:ext cx="8811675" cy="840375"/>
          </a:xfrm>
          <a:prstGeom prst="rect">
            <a:avLst/>
          </a:prstGeom>
          <a:noFill/>
          <a:ln>
            <a:noFill/>
          </a:ln>
        </p:spPr>
      </p:pic>
      <p:sp>
        <p:nvSpPr>
          <p:cNvPr id="238" name="Google Shape;238;p34"/>
          <p:cNvSpPr txBox="1"/>
          <p:nvPr/>
        </p:nvSpPr>
        <p:spPr>
          <a:xfrm>
            <a:off x="719775" y="594900"/>
            <a:ext cx="7658700" cy="389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600" b="1">
              <a:latin typeface="Times New Roman"/>
              <a:ea typeface="Times New Roman"/>
              <a:cs typeface="Times New Roman"/>
              <a:sym typeface="Times New Roman"/>
            </a:endParaRPr>
          </a:p>
        </p:txBody>
      </p:sp>
      <p:sp>
        <p:nvSpPr>
          <p:cNvPr id="239" name="Google Shape;239;p34"/>
          <p:cNvSpPr txBox="1"/>
          <p:nvPr/>
        </p:nvSpPr>
        <p:spPr>
          <a:xfrm>
            <a:off x="352550" y="688950"/>
            <a:ext cx="8202600" cy="4312800"/>
          </a:xfrm>
          <a:prstGeom prst="rect">
            <a:avLst/>
          </a:prstGeom>
          <a:noFill/>
          <a:ln>
            <a:noFill/>
          </a:ln>
        </p:spPr>
        <p:txBody>
          <a:bodyPr spcFirstLastPara="1" wrap="square" lIns="91425" tIns="91425" rIns="91425" bIns="91425" anchor="t" anchorCtr="0">
            <a:noAutofit/>
          </a:bodyPr>
          <a:lstStyle/>
          <a:p>
            <a:pPr marL="1828800" lvl="0" indent="0" algn="l" rtl="0">
              <a:lnSpc>
                <a:spcPct val="80000"/>
              </a:lnSpc>
              <a:spcBef>
                <a:spcPts val="0"/>
              </a:spcBef>
              <a:spcAft>
                <a:spcPts val="0"/>
              </a:spcAft>
              <a:buNone/>
            </a:pPr>
            <a:r>
              <a:rPr lang="en" sz="1600" b="1">
                <a:latin typeface="Times New Roman"/>
                <a:ea typeface="Times New Roman"/>
                <a:cs typeface="Times New Roman"/>
                <a:sym typeface="Times New Roman"/>
              </a:rPr>
              <a:t>    </a:t>
            </a:r>
            <a:endParaRPr sz="1600" b="1">
              <a:latin typeface="Times New Roman"/>
              <a:ea typeface="Times New Roman"/>
              <a:cs typeface="Times New Roman"/>
              <a:sym typeface="Times New Roman"/>
            </a:endParaRPr>
          </a:p>
          <a:p>
            <a:pPr marL="0" lvl="0" indent="0" algn="l" rtl="0">
              <a:lnSpc>
                <a:spcPct val="80000"/>
              </a:lnSpc>
              <a:spcBef>
                <a:spcPts val="0"/>
              </a:spcBef>
              <a:spcAft>
                <a:spcPts val="0"/>
              </a:spcAft>
              <a:buNone/>
            </a:pPr>
            <a:r>
              <a:rPr lang="en" sz="1600" b="1">
                <a:latin typeface="Times New Roman"/>
                <a:ea typeface="Times New Roman"/>
                <a:cs typeface="Times New Roman"/>
                <a:sym typeface="Times New Roman"/>
              </a:rPr>
              <a:t>3)  </a:t>
            </a:r>
            <a:r>
              <a:rPr lang="en" sz="1500" b="1">
                <a:solidFill>
                  <a:srgbClr val="222222"/>
                </a:solidFill>
                <a:highlight>
                  <a:srgbClr val="FFFFFF"/>
                </a:highlight>
                <a:latin typeface="Times New Roman"/>
                <a:ea typeface="Times New Roman"/>
                <a:cs typeface="Times New Roman"/>
                <a:sym typeface="Times New Roman"/>
              </a:rPr>
              <a:t>#BeUnskippable(2019)</a:t>
            </a:r>
            <a:endParaRPr sz="2000" b="1">
              <a:latin typeface="Times New Roman"/>
              <a:ea typeface="Times New Roman"/>
              <a:cs typeface="Times New Roman"/>
              <a:sym typeface="Times New Roman"/>
            </a:endParaRPr>
          </a:p>
        </p:txBody>
      </p:sp>
      <p:sp>
        <p:nvSpPr>
          <p:cNvPr id="240" name="Google Shape;240;p34"/>
          <p:cNvSpPr txBox="1"/>
          <p:nvPr/>
        </p:nvSpPr>
        <p:spPr>
          <a:xfrm>
            <a:off x="4299525" y="1267000"/>
            <a:ext cx="3658200" cy="3444600"/>
          </a:xfrm>
          <a:prstGeom prst="rect">
            <a:avLst/>
          </a:prstGeom>
          <a:noFill/>
          <a:ln>
            <a:noFill/>
          </a:ln>
        </p:spPr>
        <p:txBody>
          <a:bodyPr spcFirstLastPara="1" wrap="square" lIns="91425" tIns="91425" rIns="91425" bIns="91425" anchor="t" anchorCtr="0">
            <a:normAutofit fontScale="92500" lnSpcReduction="10000"/>
          </a:bodyPr>
          <a:lstStyle/>
          <a:p>
            <a:pPr marL="0" lvl="0" indent="0" algn="l" rtl="0">
              <a:lnSpc>
                <a:spcPct val="107000"/>
              </a:lnSpc>
              <a:spcBef>
                <a:spcPts val="0"/>
              </a:spcBef>
              <a:spcAft>
                <a:spcPts val="0"/>
              </a:spcAft>
              <a:buNone/>
            </a:pPr>
            <a:r>
              <a:rPr lang="en" sz="1300">
                <a:solidFill>
                  <a:srgbClr val="222222"/>
                </a:solidFill>
                <a:highlight>
                  <a:srgbClr val="FFFFFF"/>
                </a:highlight>
                <a:latin typeface="Times New Roman"/>
                <a:ea typeface="Times New Roman"/>
                <a:cs typeface="Times New Roman"/>
                <a:sym typeface="Times New Roman"/>
              </a:rPr>
              <a:t>This was when they wanted to be popular in mobile platform as well.</a:t>
            </a:r>
            <a:r>
              <a:rPr lang="en" sz="1300">
                <a:solidFill>
                  <a:srgbClr val="222222"/>
                </a:solidFill>
                <a:latin typeface="Times New Roman"/>
                <a:ea typeface="Times New Roman"/>
                <a:cs typeface="Times New Roman"/>
                <a:sym typeface="Times New Roman"/>
              </a:rPr>
              <a:t>Myntra announced the launch of #BeUnskippable, a new brand initiative that emphasizes its position as a go-to resource for fashion for its clients.</a:t>
            </a:r>
            <a:endParaRPr sz="1300">
              <a:solidFill>
                <a:srgbClr val="222222"/>
              </a:solidFill>
              <a:latin typeface="Times New Roman"/>
              <a:ea typeface="Times New Roman"/>
              <a:cs typeface="Times New Roman"/>
              <a:sym typeface="Times New Roman"/>
            </a:endParaRPr>
          </a:p>
          <a:p>
            <a:pPr marL="0" lvl="0" indent="0" algn="l" rtl="0">
              <a:lnSpc>
                <a:spcPct val="107000"/>
              </a:lnSpc>
              <a:spcBef>
                <a:spcPts val="0"/>
              </a:spcBef>
              <a:spcAft>
                <a:spcPts val="0"/>
              </a:spcAft>
              <a:buNone/>
            </a:pPr>
            <a:r>
              <a:rPr lang="en" sz="1300">
                <a:solidFill>
                  <a:srgbClr val="222222"/>
                </a:solidFill>
                <a:latin typeface="Times New Roman"/>
                <a:ea typeface="Times New Roman"/>
                <a:cs typeface="Times New Roman"/>
                <a:sym typeface="Times New Roman"/>
              </a:rPr>
              <a:t>What did Myntra do?</a:t>
            </a:r>
            <a:endParaRPr sz="1300">
              <a:solidFill>
                <a:srgbClr val="222222"/>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300">
                <a:solidFill>
                  <a:srgbClr val="222222"/>
                </a:solidFill>
                <a:latin typeface="Times New Roman"/>
                <a:ea typeface="Times New Roman"/>
                <a:cs typeface="Times New Roman"/>
                <a:sym typeface="Times New Roman"/>
              </a:rPr>
              <a:t>Myntra launched a series of short, unskippable ads on Youtube.The ads were designed to be viewed on devices &amp; featured various fashion items available on Myntra. The ads also accompanied by a catchy soundtrack,making them even more difficult to skip.This ad campaign titled “UnSkippable” was launched in Tamil, Telugu, Kannada, and Hindi.</a:t>
            </a:r>
            <a:br>
              <a:rPr lang="en" sz="1300">
                <a:solidFill>
                  <a:srgbClr val="222222"/>
                </a:solidFill>
                <a:latin typeface="Times New Roman"/>
                <a:ea typeface="Times New Roman"/>
                <a:cs typeface="Times New Roman"/>
                <a:sym typeface="Times New Roman"/>
              </a:rPr>
            </a:br>
            <a:br>
              <a:rPr lang="en" sz="1300">
                <a:solidFill>
                  <a:srgbClr val="222222"/>
                </a:solidFill>
                <a:latin typeface="Times New Roman"/>
                <a:ea typeface="Times New Roman"/>
                <a:cs typeface="Times New Roman"/>
                <a:sym typeface="Times New Roman"/>
              </a:rPr>
            </a:br>
            <a:r>
              <a:rPr lang="en" sz="1316">
                <a:solidFill>
                  <a:srgbClr val="222222"/>
                </a:solidFill>
                <a:highlight>
                  <a:srgbClr val="FFFFFF"/>
                </a:highlight>
                <a:latin typeface="Times New Roman"/>
                <a:ea typeface="Times New Roman"/>
                <a:cs typeface="Times New Roman"/>
                <a:sym typeface="Times New Roman"/>
              </a:rPr>
              <a:t>It was hugely successful with over 14 million views &amp; a 97% view through rate which resulted to increase in traffic on Myntra.</a:t>
            </a:r>
            <a:endParaRPr sz="1816">
              <a:solidFill>
                <a:srgbClr val="222222"/>
              </a:solidFill>
              <a:highlight>
                <a:srgbClr val="FFFFFF"/>
              </a:highlight>
              <a:latin typeface="Times New Roman"/>
              <a:ea typeface="Times New Roman"/>
              <a:cs typeface="Times New Roman"/>
              <a:sym typeface="Times New Roman"/>
            </a:endParaRPr>
          </a:p>
          <a:p>
            <a:pPr marL="0" lvl="0" indent="0" algn="l" rtl="0">
              <a:lnSpc>
                <a:spcPct val="107000"/>
              </a:lnSpc>
              <a:spcBef>
                <a:spcPts val="0"/>
              </a:spcBef>
              <a:spcAft>
                <a:spcPts val="0"/>
              </a:spcAft>
              <a:buNone/>
            </a:pPr>
            <a:endParaRPr sz="1100" b="1">
              <a:solidFill>
                <a:srgbClr val="222222"/>
              </a:solidFill>
              <a:highlight>
                <a:srgbClr val="FFFFFF"/>
              </a:highlight>
            </a:endParaRPr>
          </a:p>
          <a:p>
            <a:pPr marL="0" lvl="0" indent="0" algn="l" rtl="0">
              <a:spcBef>
                <a:spcPts val="0"/>
              </a:spcBef>
              <a:spcAft>
                <a:spcPts val="0"/>
              </a:spcAft>
              <a:buNone/>
            </a:pPr>
            <a:endParaRPr/>
          </a:p>
        </p:txBody>
      </p:sp>
      <p:pic>
        <p:nvPicPr>
          <p:cNvPr id="241" name="Google Shape;241;p34"/>
          <p:cNvPicPr preferRelativeResize="0"/>
          <p:nvPr/>
        </p:nvPicPr>
        <p:blipFill>
          <a:blip r:embed="rId5">
            <a:alphaModFix/>
          </a:blip>
          <a:stretch>
            <a:fillRect/>
          </a:stretch>
        </p:blipFill>
        <p:spPr>
          <a:xfrm>
            <a:off x="919200" y="1349574"/>
            <a:ext cx="2143125" cy="3149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Google Shape;246;p35"/>
          <p:cNvPicPr preferRelativeResize="0"/>
          <p:nvPr/>
        </p:nvPicPr>
        <p:blipFill>
          <a:blip r:embed="rId3">
            <a:alphaModFix/>
          </a:blip>
          <a:stretch>
            <a:fillRect/>
          </a:stretch>
        </p:blipFill>
        <p:spPr>
          <a:xfrm>
            <a:off x="0" y="0"/>
            <a:ext cx="9144000" cy="5210174"/>
          </a:xfrm>
          <a:prstGeom prst="rect">
            <a:avLst/>
          </a:prstGeom>
          <a:noFill/>
          <a:ln>
            <a:noFill/>
          </a:ln>
        </p:spPr>
      </p:pic>
      <p:pic>
        <p:nvPicPr>
          <p:cNvPr id="247" name="Google Shape;247;p35"/>
          <p:cNvPicPr preferRelativeResize="0"/>
          <p:nvPr/>
        </p:nvPicPr>
        <p:blipFill rotWithShape="1">
          <a:blip r:embed="rId4">
            <a:alphaModFix/>
          </a:blip>
          <a:srcRect l="-95040" t="-79720" r="95040" b="79719"/>
          <a:stretch/>
        </p:blipFill>
        <p:spPr>
          <a:xfrm>
            <a:off x="152400" y="152400"/>
            <a:ext cx="8811675" cy="840375"/>
          </a:xfrm>
          <a:prstGeom prst="rect">
            <a:avLst/>
          </a:prstGeom>
          <a:noFill/>
          <a:ln>
            <a:noFill/>
          </a:ln>
        </p:spPr>
      </p:pic>
      <p:sp>
        <p:nvSpPr>
          <p:cNvPr id="248" name="Google Shape;248;p35"/>
          <p:cNvSpPr txBox="1"/>
          <p:nvPr/>
        </p:nvSpPr>
        <p:spPr>
          <a:xfrm>
            <a:off x="719775" y="594900"/>
            <a:ext cx="7658700" cy="389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600" b="1">
              <a:latin typeface="Times New Roman"/>
              <a:ea typeface="Times New Roman"/>
              <a:cs typeface="Times New Roman"/>
              <a:sym typeface="Times New Roman"/>
            </a:endParaRPr>
          </a:p>
        </p:txBody>
      </p:sp>
      <p:sp>
        <p:nvSpPr>
          <p:cNvPr id="249" name="Google Shape;249;p35"/>
          <p:cNvSpPr txBox="1"/>
          <p:nvPr/>
        </p:nvSpPr>
        <p:spPr>
          <a:xfrm>
            <a:off x="352550" y="688950"/>
            <a:ext cx="8202600" cy="4312800"/>
          </a:xfrm>
          <a:prstGeom prst="rect">
            <a:avLst/>
          </a:prstGeom>
          <a:noFill/>
          <a:ln>
            <a:noFill/>
          </a:ln>
        </p:spPr>
        <p:txBody>
          <a:bodyPr spcFirstLastPara="1" wrap="square" lIns="91425" tIns="91425" rIns="91425" bIns="91425" anchor="t" anchorCtr="0">
            <a:noAutofit/>
          </a:bodyPr>
          <a:lstStyle/>
          <a:p>
            <a:pPr marL="0" lvl="0" indent="0" algn="just" rtl="0">
              <a:lnSpc>
                <a:spcPct val="107000"/>
              </a:lnSpc>
              <a:spcBef>
                <a:spcPts val="0"/>
              </a:spcBef>
              <a:spcAft>
                <a:spcPts val="0"/>
              </a:spcAft>
              <a:buClr>
                <a:schemeClr val="dk1"/>
              </a:buClr>
              <a:buSzPts val="1100"/>
              <a:buFont typeface="Arial"/>
              <a:buNone/>
            </a:pPr>
            <a:endParaRPr/>
          </a:p>
        </p:txBody>
      </p:sp>
      <p:pic>
        <p:nvPicPr>
          <p:cNvPr id="250" name="Google Shape;250;p35"/>
          <p:cNvPicPr preferRelativeResize="0"/>
          <p:nvPr/>
        </p:nvPicPr>
        <p:blipFill rotWithShape="1">
          <a:blip r:embed="rId5">
            <a:alphaModFix/>
          </a:blip>
          <a:srcRect t="3760" b="-3759"/>
          <a:stretch/>
        </p:blipFill>
        <p:spPr>
          <a:xfrm>
            <a:off x="788100" y="1293550"/>
            <a:ext cx="2637400" cy="2345475"/>
          </a:xfrm>
          <a:prstGeom prst="rect">
            <a:avLst/>
          </a:prstGeom>
          <a:noFill/>
          <a:ln>
            <a:noFill/>
          </a:ln>
        </p:spPr>
      </p:pic>
      <p:pic>
        <p:nvPicPr>
          <p:cNvPr id="251" name="Google Shape;251;p35"/>
          <p:cNvPicPr preferRelativeResize="0"/>
          <p:nvPr/>
        </p:nvPicPr>
        <p:blipFill>
          <a:blip r:embed="rId6">
            <a:alphaModFix/>
          </a:blip>
          <a:stretch>
            <a:fillRect/>
          </a:stretch>
        </p:blipFill>
        <p:spPr>
          <a:xfrm>
            <a:off x="4805750" y="1266988"/>
            <a:ext cx="3006851" cy="2345474"/>
          </a:xfrm>
          <a:prstGeom prst="rect">
            <a:avLst/>
          </a:prstGeom>
          <a:noFill/>
          <a:ln>
            <a:noFill/>
          </a:ln>
        </p:spPr>
      </p:pic>
      <p:sp>
        <p:nvSpPr>
          <p:cNvPr id="252" name="Google Shape;252;p35"/>
          <p:cNvSpPr txBox="1"/>
          <p:nvPr/>
        </p:nvSpPr>
        <p:spPr>
          <a:xfrm>
            <a:off x="919550" y="3736975"/>
            <a:ext cx="2374500" cy="778500"/>
          </a:xfrm>
          <a:prstGeom prst="rect">
            <a:avLst/>
          </a:prstGeom>
          <a:noFill/>
          <a:ln>
            <a:noFill/>
          </a:ln>
        </p:spPr>
        <p:txBody>
          <a:bodyPr spcFirstLastPara="1" wrap="square" lIns="91425" tIns="91425" rIns="91425" bIns="91425" anchor="t" anchorCtr="0">
            <a:noAutofit/>
          </a:bodyPr>
          <a:lstStyle/>
          <a:p>
            <a:pPr marL="0" lvl="0" indent="0" algn="l" rtl="0">
              <a:lnSpc>
                <a:spcPct val="67000"/>
              </a:lnSpc>
              <a:spcBef>
                <a:spcPts val="0"/>
              </a:spcBef>
              <a:spcAft>
                <a:spcPts val="0"/>
              </a:spcAft>
              <a:buClr>
                <a:schemeClr val="dk1"/>
              </a:buClr>
              <a:buSzPts val="1018"/>
              <a:buFont typeface="Arial"/>
              <a:buNone/>
            </a:pPr>
            <a:r>
              <a:rPr lang="en" sz="1171">
                <a:solidFill>
                  <a:srgbClr val="222222"/>
                </a:solidFill>
                <a:highlight>
                  <a:srgbClr val="FFFFFF"/>
                </a:highlight>
                <a:latin typeface="Times New Roman"/>
                <a:ea typeface="Times New Roman"/>
                <a:cs typeface="Times New Roman"/>
                <a:sym typeface="Times New Roman"/>
              </a:rPr>
              <a:t>Find your own beauty: Launched with respect to Myntra Beauty Line.</a:t>
            </a:r>
            <a:endParaRPr sz="523"/>
          </a:p>
        </p:txBody>
      </p:sp>
      <p:sp>
        <p:nvSpPr>
          <p:cNvPr id="253" name="Google Shape;253;p35"/>
          <p:cNvSpPr txBox="1"/>
          <p:nvPr/>
        </p:nvSpPr>
        <p:spPr>
          <a:xfrm>
            <a:off x="4874525" y="3791550"/>
            <a:ext cx="2819400" cy="7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Myntra FWD: Targeting Gen-Z consumers #SpotItGetIt in collab with Idea Fams</a:t>
            </a:r>
            <a:endParaRPr sz="1200">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36"/>
          <p:cNvPicPr preferRelativeResize="0"/>
          <p:nvPr/>
        </p:nvPicPr>
        <p:blipFill>
          <a:blip r:embed="rId3">
            <a:alphaModFix/>
          </a:blip>
          <a:stretch>
            <a:fillRect/>
          </a:stretch>
        </p:blipFill>
        <p:spPr>
          <a:xfrm>
            <a:off x="0" y="0"/>
            <a:ext cx="9144000" cy="5210174"/>
          </a:xfrm>
          <a:prstGeom prst="rect">
            <a:avLst/>
          </a:prstGeom>
          <a:noFill/>
          <a:ln>
            <a:noFill/>
          </a:ln>
        </p:spPr>
      </p:pic>
      <p:pic>
        <p:nvPicPr>
          <p:cNvPr id="259" name="Google Shape;259;p36"/>
          <p:cNvPicPr preferRelativeResize="0"/>
          <p:nvPr/>
        </p:nvPicPr>
        <p:blipFill rotWithShape="1">
          <a:blip r:embed="rId4">
            <a:alphaModFix/>
          </a:blip>
          <a:srcRect l="-95040" t="-79720" r="95040" b="79719"/>
          <a:stretch/>
        </p:blipFill>
        <p:spPr>
          <a:xfrm>
            <a:off x="152400" y="152400"/>
            <a:ext cx="8811675" cy="840375"/>
          </a:xfrm>
          <a:prstGeom prst="rect">
            <a:avLst/>
          </a:prstGeom>
          <a:noFill/>
          <a:ln>
            <a:noFill/>
          </a:ln>
        </p:spPr>
      </p:pic>
      <p:sp>
        <p:nvSpPr>
          <p:cNvPr id="260" name="Google Shape;260;p36"/>
          <p:cNvSpPr txBox="1"/>
          <p:nvPr/>
        </p:nvSpPr>
        <p:spPr>
          <a:xfrm>
            <a:off x="719775" y="594900"/>
            <a:ext cx="7658700" cy="389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600" b="1">
              <a:latin typeface="Times New Roman"/>
              <a:ea typeface="Times New Roman"/>
              <a:cs typeface="Times New Roman"/>
              <a:sym typeface="Times New Roman"/>
            </a:endParaRPr>
          </a:p>
        </p:txBody>
      </p:sp>
      <p:sp>
        <p:nvSpPr>
          <p:cNvPr id="261" name="Google Shape;261;p36"/>
          <p:cNvSpPr txBox="1"/>
          <p:nvPr/>
        </p:nvSpPr>
        <p:spPr>
          <a:xfrm>
            <a:off x="352550" y="594900"/>
            <a:ext cx="8202600" cy="4312800"/>
          </a:xfrm>
          <a:prstGeom prst="rect">
            <a:avLst/>
          </a:prstGeom>
          <a:noFill/>
          <a:ln>
            <a:noFill/>
          </a:ln>
        </p:spPr>
        <p:txBody>
          <a:bodyPr spcFirstLastPara="1" wrap="square" lIns="91425" tIns="91425" rIns="91425" bIns="91425" anchor="t" anchorCtr="0">
            <a:noAutofit/>
          </a:bodyPr>
          <a:lstStyle/>
          <a:p>
            <a:pPr marL="0" lvl="0" indent="0" algn="ctr" rtl="0">
              <a:lnSpc>
                <a:spcPct val="107000"/>
              </a:lnSpc>
              <a:spcBef>
                <a:spcPts val="0"/>
              </a:spcBef>
              <a:spcAft>
                <a:spcPts val="0"/>
              </a:spcAft>
              <a:buNone/>
            </a:pPr>
            <a:r>
              <a:rPr lang="en" sz="1600" b="1">
                <a:latin typeface="Times New Roman"/>
                <a:ea typeface="Times New Roman"/>
                <a:cs typeface="Times New Roman"/>
                <a:sym typeface="Times New Roman"/>
              </a:rPr>
              <a:t>MYNTRA FASHION SUPERSTAR</a:t>
            </a:r>
            <a:endParaRPr sz="1600" b="1">
              <a:latin typeface="Times New Roman"/>
              <a:ea typeface="Times New Roman"/>
              <a:cs typeface="Times New Roman"/>
              <a:sym typeface="Times New Roman"/>
            </a:endParaRPr>
          </a:p>
        </p:txBody>
      </p:sp>
      <p:pic>
        <p:nvPicPr>
          <p:cNvPr id="262" name="Google Shape;262;p36"/>
          <p:cNvPicPr preferRelativeResize="0"/>
          <p:nvPr/>
        </p:nvPicPr>
        <p:blipFill>
          <a:blip r:embed="rId5">
            <a:alphaModFix/>
          </a:blip>
          <a:stretch>
            <a:fillRect/>
          </a:stretch>
        </p:blipFill>
        <p:spPr>
          <a:xfrm>
            <a:off x="2903176" y="1193374"/>
            <a:ext cx="2761750" cy="2430800"/>
          </a:xfrm>
          <a:prstGeom prst="rect">
            <a:avLst/>
          </a:prstGeom>
          <a:noFill/>
          <a:ln>
            <a:noFill/>
          </a:ln>
        </p:spPr>
      </p:pic>
      <p:sp>
        <p:nvSpPr>
          <p:cNvPr id="263" name="Google Shape;263;p36"/>
          <p:cNvSpPr txBox="1"/>
          <p:nvPr/>
        </p:nvSpPr>
        <p:spPr>
          <a:xfrm>
            <a:off x="615800" y="3944925"/>
            <a:ext cx="7550100" cy="1085400"/>
          </a:xfrm>
          <a:prstGeom prst="rect">
            <a:avLst/>
          </a:prstGeom>
          <a:noFill/>
          <a:ln>
            <a:noFill/>
          </a:ln>
        </p:spPr>
        <p:txBody>
          <a:bodyPr spcFirstLastPara="1" wrap="square" lIns="91425" tIns="91425" rIns="91425" bIns="91425" anchor="t" anchorCtr="0">
            <a:normAutofit fontScale="92500"/>
          </a:bodyPr>
          <a:lstStyle/>
          <a:p>
            <a:pPr marL="0" lvl="0" indent="0" algn="just" rtl="0">
              <a:lnSpc>
                <a:spcPct val="107000"/>
              </a:lnSpc>
              <a:spcBef>
                <a:spcPts val="0"/>
              </a:spcBef>
              <a:spcAft>
                <a:spcPts val="0"/>
              </a:spcAft>
              <a:buClr>
                <a:schemeClr val="dk1"/>
              </a:buClr>
              <a:buSzPct val="82526"/>
              <a:buFont typeface="Arial"/>
              <a:buNone/>
            </a:pPr>
            <a:r>
              <a:rPr lang="en" sz="1332" b="1">
                <a:solidFill>
                  <a:srgbClr val="333333"/>
                </a:solidFill>
                <a:highlight>
                  <a:srgbClr val="FFFFFF"/>
                </a:highlight>
                <a:latin typeface="Times New Roman"/>
                <a:ea typeface="Times New Roman"/>
                <a:cs typeface="Times New Roman"/>
                <a:sym typeface="Times New Roman"/>
              </a:rPr>
              <a:t>Myntra recently launched a digital reality show for influencers. The title of the show is “Myntra Fashion Superstar” to hunt for fashion influencers on its shopping platform</a:t>
            </a:r>
            <a:r>
              <a:rPr lang="en" sz="1332">
                <a:solidFill>
                  <a:srgbClr val="333333"/>
                </a:solidFill>
                <a:highlight>
                  <a:srgbClr val="FFFFFF"/>
                </a:highlight>
                <a:latin typeface="Times New Roman"/>
                <a:ea typeface="Times New Roman"/>
                <a:cs typeface="Times New Roman"/>
                <a:sym typeface="Times New Roman"/>
              </a:rPr>
              <a:t>. The show featured famous </a:t>
            </a:r>
            <a:r>
              <a:rPr lang="en" sz="1332" b="1">
                <a:solidFill>
                  <a:srgbClr val="333333"/>
                </a:solidFill>
                <a:highlight>
                  <a:srgbClr val="FFFFFF"/>
                </a:highlight>
                <a:latin typeface="Times New Roman"/>
                <a:ea typeface="Times New Roman"/>
                <a:cs typeface="Times New Roman"/>
                <a:sym typeface="Times New Roman"/>
              </a:rPr>
              <a:t>celebrity judges industry like Sushmita Sen and Manish Malhotra</a:t>
            </a:r>
            <a:r>
              <a:rPr lang="en" sz="1332">
                <a:solidFill>
                  <a:srgbClr val="333333"/>
                </a:solidFill>
                <a:highlight>
                  <a:srgbClr val="FFFFFF"/>
                </a:highlight>
                <a:latin typeface="Times New Roman"/>
                <a:ea typeface="Times New Roman"/>
                <a:cs typeface="Times New Roman"/>
                <a:sym typeface="Times New Roman"/>
              </a:rPr>
              <a:t>. It was a show that gained popularity because of its different theme to hunt for influencers. It gave a platform to influencers to present their style and create a fashion statement.</a:t>
            </a:r>
            <a:endParaRPr sz="1332">
              <a:solidFill>
                <a:srgbClr val="333333"/>
              </a:solidFill>
              <a:highlight>
                <a:srgbClr val="FFFFFF"/>
              </a:highlight>
              <a:latin typeface="Times New Roman"/>
              <a:ea typeface="Times New Roman"/>
              <a:cs typeface="Times New Roman"/>
              <a:sym typeface="Times New Roman"/>
            </a:endParaRPr>
          </a:p>
          <a:p>
            <a:pPr marL="0" lvl="0" indent="0" algn="l" rtl="0">
              <a:lnSpc>
                <a:spcPct val="107000"/>
              </a:lnSpc>
              <a:spcBef>
                <a:spcPts val="0"/>
              </a:spcBef>
              <a:spcAft>
                <a:spcPts val="0"/>
              </a:spcAft>
              <a:buClr>
                <a:schemeClr val="dk1"/>
              </a:buClr>
              <a:buSzPct val="95652"/>
              <a:buFont typeface="Arial"/>
              <a:buNone/>
            </a:pPr>
            <a:endParaRPr sz="1150">
              <a:solidFill>
                <a:srgbClr val="333333"/>
              </a:solidFill>
              <a:highlight>
                <a:srgbClr val="FFFFFF"/>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268" name="Google Shape;268;p37"/>
          <p:cNvPicPr preferRelativeResize="0"/>
          <p:nvPr/>
        </p:nvPicPr>
        <p:blipFill>
          <a:blip r:embed="rId3">
            <a:alphaModFix/>
          </a:blip>
          <a:stretch>
            <a:fillRect/>
          </a:stretch>
        </p:blipFill>
        <p:spPr>
          <a:xfrm>
            <a:off x="0" y="0"/>
            <a:ext cx="9144000" cy="5210174"/>
          </a:xfrm>
          <a:prstGeom prst="rect">
            <a:avLst/>
          </a:prstGeom>
          <a:noFill/>
          <a:ln>
            <a:noFill/>
          </a:ln>
        </p:spPr>
      </p:pic>
      <p:pic>
        <p:nvPicPr>
          <p:cNvPr id="269" name="Google Shape;269;p37"/>
          <p:cNvPicPr preferRelativeResize="0"/>
          <p:nvPr/>
        </p:nvPicPr>
        <p:blipFill rotWithShape="1">
          <a:blip r:embed="rId4">
            <a:alphaModFix/>
          </a:blip>
          <a:srcRect l="-95040" t="-79720" r="95040" b="79719"/>
          <a:stretch/>
        </p:blipFill>
        <p:spPr>
          <a:xfrm>
            <a:off x="152400" y="152400"/>
            <a:ext cx="8811675" cy="840375"/>
          </a:xfrm>
          <a:prstGeom prst="rect">
            <a:avLst/>
          </a:prstGeom>
          <a:noFill/>
          <a:ln>
            <a:noFill/>
          </a:ln>
        </p:spPr>
      </p:pic>
      <p:sp>
        <p:nvSpPr>
          <p:cNvPr id="270" name="Google Shape;270;p37"/>
          <p:cNvSpPr txBox="1"/>
          <p:nvPr/>
        </p:nvSpPr>
        <p:spPr>
          <a:xfrm>
            <a:off x="719775" y="594900"/>
            <a:ext cx="7658700" cy="389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600" b="1">
              <a:latin typeface="Times New Roman"/>
              <a:ea typeface="Times New Roman"/>
              <a:cs typeface="Times New Roman"/>
              <a:sym typeface="Times New Roman"/>
            </a:endParaRPr>
          </a:p>
        </p:txBody>
      </p:sp>
      <p:sp>
        <p:nvSpPr>
          <p:cNvPr id="271" name="Google Shape;271;p37"/>
          <p:cNvSpPr txBox="1"/>
          <p:nvPr/>
        </p:nvSpPr>
        <p:spPr>
          <a:xfrm>
            <a:off x="352550" y="594900"/>
            <a:ext cx="8202600" cy="4312800"/>
          </a:xfrm>
          <a:prstGeom prst="rect">
            <a:avLst/>
          </a:prstGeom>
          <a:noFill/>
          <a:ln>
            <a:noFill/>
          </a:ln>
        </p:spPr>
        <p:txBody>
          <a:bodyPr spcFirstLastPara="1" wrap="square" lIns="91425" tIns="91425" rIns="91425" bIns="91425" anchor="t" anchorCtr="0">
            <a:noAutofit/>
          </a:bodyPr>
          <a:lstStyle/>
          <a:p>
            <a:pPr marL="0" lvl="0" indent="0" algn="ctr" rtl="0">
              <a:lnSpc>
                <a:spcPct val="107000"/>
              </a:lnSpc>
              <a:spcBef>
                <a:spcPts val="0"/>
              </a:spcBef>
              <a:spcAft>
                <a:spcPts val="0"/>
              </a:spcAft>
              <a:buNone/>
            </a:pPr>
            <a:r>
              <a:rPr lang="en" sz="1600" b="1">
                <a:latin typeface="Times New Roman"/>
                <a:ea typeface="Times New Roman"/>
                <a:cs typeface="Times New Roman"/>
                <a:sym typeface="Times New Roman"/>
              </a:rPr>
              <a:t>MYNTRA’S AMBASSADORS</a:t>
            </a:r>
            <a:endParaRPr sz="1600" b="1">
              <a:latin typeface="Times New Roman"/>
              <a:ea typeface="Times New Roman"/>
              <a:cs typeface="Times New Roman"/>
              <a:sym typeface="Times New Roman"/>
            </a:endParaRPr>
          </a:p>
        </p:txBody>
      </p:sp>
      <p:sp>
        <p:nvSpPr>
          <p:cNvPr id="272" name="Google Shape;272;p37"/>
          <p:cNvSpPr txBox="1"/>
          <p:nvPr/>
        </p:nvSpPr>
        <p:spPr>
          <a:xfrm>
            <a:off x="352548" y="3867300"/>
            <a:ext cx="1569300" cy="620100"/>
          </a:xfrm>
          <a:prstGeom prst="rect">
            <a:avLst/>
          </a:prstGeom>
          <a:noFill/>
          <a:ln>
            <a:noFill/>
          </a:ln>
        </p:spPr>
        <p:txBody>
          <a:bodyPr spcFirstLastPara="1" wrap="square" lIns="91425" tIns="91425" rIns="91425" bIns="91425" anchor="t" anchorCtr="0">
            <a:normAutofit fontScale="85000" lnSpcReduction="20000"/>
          </a:bodyPr>
          <a:lstStyle/>
          <a:p>
            <a:pPr marL="0" lvl="0" indent="0" algn="l" rtl="0">
              <a:lnSpc>
                <a:spcPct val="107000"/>
              </a:lnSpc>
              <a:spcBef>
                <a:spcPts val="0"/>
              </a:spcBef>
              <a:spcAft>
                <a:spcPts val="0"/>
              </a:spcAft>
              <a:buNone/>
            </a:pPr>
            <a:r>
              <a:rPr lang="en" sz="1150">
                <a:solidFill>
                  <a:srgbClr val="333333"/>
                </a:solidFill>
                <a:highlight>
                  <a:srgbClr val="FFFFFF"/>
                </a:highlight>
                <a:latin typeface="Times New Roman"/>
                <a:ea typeface="Times New Roman"/>
                <a:cs typeface="Times New Roman"/>
                <a:sym typeface="Times New Roman"/>
              </a:rPr>
              <a:t>Bhuvan Bam Youtuber(digital brand ambassador)</a:t>
            </a:r>
            <a:endParaRPr sz="1332">
              <a:solidFill>
                <a:srgbClr val="333333"/>
              </a:solidFill>
              <a:highlight>
                <a:srgbClr val="FFFFFF"/>
              </a:highlight>
              <a:latin typeface="Times New Roman"/>
              <a:ea typeface="Times New Roman"/>
              <a:cs typeface="Times New Roman"/>
              <a:sym typeface="Times New Roman"/>
            </a:endParaRPr>
          </a:p>
          <a:p>
            <a:pPr marL="0" lvl="0" indent="0" algn="l" rtl="0">
              <a:lnSpc>
                <a:spcPct val="107000"/>
              </a:lnSpc>
              <a:spcBef>
                <a:spcPts val="0"/>
              </a:spcBef>
              <a:spcAft>
                <a:spcPts val="0"/>
              </a:spcAft>
              <a:buNone/>
            </a:pPr>
            <a:endParaRPr sz="1150">
              <a:solidFill>
                <a:srgbClr val="333333"/>
              </a:solidFill>
              <a:highlight>
                <a:srgbClr val="FFFFFF"/>
              </a:highlight>
            </a:endParaRPr>
          </a:p>
        </p:txBody>
      </p:sp>
      <p:pic>
        <p:nvPicPr>
          <p:cNvPr id="273" name="Google Shape;273;p37"/>
          <p:cNvPicPr preferRelativeResize="0"/>
          <p:nvPr/>
        </p:nvPicPr>
        <p:blipFill>
          <a:blip r:embed="rId5">
            <a:alphaModFix/>
          </a:blip>
          <a:stretch>
            <a:fillRect/>
          </a:stretch>
        </p:blipFill>
        <p:spPr>
          <a:xfrm>
            <a:off x="536175" y="1419375"/>
            <a:ext cx="1507426" cy="2011125"/>
          </a:xfrm>
          <a:prstGeom prst="rect">
            <a:avLst/>
          </a:prstGeom>
          <a:noFill/>
          <a:ln>
            <a:noFill/>
          </a:ln>
        </p:spPr>
      </p:pic>
      <p:pic>
        <p:nvPicPr>
          <p:cNvPr id="274" name="Google Shape;274;p37"/>
          <p:cNvPicPr preferRelativeResize="0"/>
          <p:nvPr/>
        </p:nvPicPr>
        <p:blipFill>
          <a:blip r:embed="rId6">
            <a:alphaModFix/>
          </a:blip>
          <a:stretch>
            <a:fillRect/>
          </a:stretch>
        </p:blipFill>
        <p:spPr>
          <a:xfrm>
            <a:off x="2575888" y="1315863"/>
            <a:ext cx="1569301" cy="2218150"/>
          </a:xfrm>
          <a:prstGeom prst="rect">
            <a:avLst/>
          </a:prstGeom>
          <a:noFill/>
          <a:ln>
            <a:noFill/>
          </a:ln>
        </p:spPr>
      </p:pic>
      <p:pic>
        <p:nvPicPr>
          <p:cNvPr id="275" name="Google Shape;275;p37"/>
          <p:cNvPicPr preferRelativeResize="0"/>
          <p:nvPr/>
        </p:nvPicPr>
        <p:blipFill rotWithShape="1">
          <a:blip r:embed="rId7">
            <a:alphaModFix/>
          </a:blip>
          <a:srcRect r="-9986"/>
          <a:stretch/>
        </p:blipFill>
        <p:spPr>
          <a:xfrm>
            <a:off x="4677475" y="1351325"/>
            <a:ext cx="1725975" cy="2218150"/>
          </a:xfrm>
          <a:prstGeom prst="rect">
            <a:avLst/>
          </a:prstGeom>
          <a:noFill/>
          <a:ln>
            <a:noFill/>
          </a:ln>
        </p:spPr>
      </p:pic>
      <p:pic>
        <p:nvPicPr>
          <p:cNvPr id="276" name="Google Shape;276;p37"/>
          <p:cNvPicPr preferRelativeResize="0"/>
          <p:nvPr/>
        </p:nvPicPr>
        <p:blipFill>
          <a:blip r:embed="rId8">
            <a:alphaModFix/>
          </a:blip>
          <a:stretch>
            <a:fillRect/>
          </a:stretch>
        </p:blipFill>
        <p:spPr>
          <a:xfrm>
            <a:off x="6705750" y="1351325"/>
            <a:ext cx="1725975" cy="2218150"/>
          </a:xfrm>
          <a:prstGeom prst="rect">
            <a:avLst/>
          </a:prstGeom>
          <a:noFill/>
          <a:ln>
            <a:noFill/>
          </a:ln>
        </p:spPr>
      </p:pic>
      <p:sp>
        <p:nvSpPr>
          <p:cNvPr id="277" name="Google Shape;277;p37"/>
          <p:cNvSpPr txBox="1"/>
          <p:nvPr/>
        </p:nvSpPr>
        <p:spPr>
          <a:xfrm>
            <a:off x="2343850" y="3865425"/>
            <a:ext cx="2033400" cy="620100"/>
          </a:xfrm>
          <a:prstGeom prst="rect">
            <a:avLst/>
          </a:prstGeom>
          <a:noFill/>
          <a:ln>
            <a:noFill/>
          </a:ln>
        </p:spPr>
        <p:txBody>
          <a:bodyPr spcFirstLastPara="1" wrap="square" lIns="91425" tIns="91425" rIns="91425" bIns="91425" anchor="t" anchorCtr="0">
            <a:noAutofit/>
          </a:bodyPr>
          <a:lstStyle/>
          <a:p>
            <a:pPr marL="0" lvl="0" indent="0" algn="l" rtl="0">
              <a:lnSpc>
                <a:spcPct val="87000"/>
              </a:lnSpc>
              <a:spcBef>
                <a:spcPts val="0"/>
              </a:spcBef>
              <a:spcAft>
                <a:spcPts val="0"/>
              </a:spcAft>
              <a:buSzPts val="605"/>
              <a:buNone/>
            </a:pPr>
            <a:r>
              <a:rPr lang="en" sz="880">
                <a:solidFill>
                  <a:srgbClr val="292929"/>
                </a:solidFill>
                <a:highlight>
                  <a:srgbClr val="FAFDFF"/>
                </a:highlight>
                <a:latin typeface="Times New Roman"/>
                <a:ea typeface="Times New Roman"/>
                <a:cs typeface="Times New Roman"/>
                <a:sym typeface="Times New Roman"/>
              </a:rPr>
              <a:t>Hrithik Roshan,Vijay Deverakonda, and Dulquer Salmaan, </a:t>
            </a:r>
            <a:r>
              <a:rPr lang="en" sz="880">
                <a:solidFill>
                  <a:schemeClr val="dk1"/>
                </a:solidFill>
                <a:highlight>
                  <a:srgbClr val="FAFDFF"/>
                </a:highlight>
                <a:latin typeface="Times New Roman"/>
                <a:ea typeface="Times New Roman"/>
                <a:cs typeface="Times New Roman"/>
                <a:sym typeface="Times New Roman"/>
              </a:rPr>
              <a:t>Kiara Advani</a:t>
            </a:r>
            <a:r>
              <a:rPr lang="en" sz="880">
                <a:solidFill>
                  <a:srgbClr val="292929"/>
                </a:solidFill>
                <a:highlight>
                  <a:srgbClr val="FAFDFF"/>
                </a:highlight>
                <a:latin typeface="Times New Roman"/>
                <a:ea typeface="Times New Roman"/>
                <a:cs typeface="Times New Roman"/>
                <a:sym typeface="Times New Roman"/>
              </a:rPr>
              <a:t> and Samantha Ruth Prabhu (celebrity ambassador)</a:t>
            </a:r>
            <a:endParaRPr sz="733">
              <a:solidFill>
                <a:srgbClr val="333333"/>
              </a:solidFill>
              <a:highlight>
                <a:srgbClr val="FFFFFF"/>
              </a:highlight>
              <a:latin typeface="Times New Roman"/>
              <a:ea typeface="Times New Roman"/>
              <a:cs typeface="Times New Roman"/>
              <a:sym typeface="Times New Roman"/>
            </a:endParaRPr>
          </a:p>
          <a:p>
            <a:pPr marL="0" lvl="0" indent="0" algn="l" rtl="0">
              <a:lnSpc>
                <a:spcPct val="87000"/>
              </a:lnSpc>
              <a:spcBef>
                <a:spcPts val="0"/>
              </a:spcBef>
              <a:spcAft>
                <a:spcPts val="0"/>
              </a:spcAft>
              <a:buSzPts val="605"/>
              <a:buNone/>
            </a:pPr>
            <a:endParaRPr sz="632">
              <a:solidFill>
                <a:srgbClr val="333333"/>
              </a:solidFill>
              <a:highlight>
                <a:srgbClr val="FFFFFF"/>
              </a:highlight>
            </a:endParaRPr>
          </a:p>
        </p:txBody>
      </p:sp>
      <p:sp>
        <p:nvSpPr>
          <p:cNvPr id="278" name="Google Shape;278;p37"/>
          <p:cNvSpPr txBox="1"/>
          <p:nvPr/>
        </p:nvSpPr>
        <p:spPr>
          <a:xfrm>
            <a:off x="4523774" y="3865425"/>
            <a:ext cx="1879800" cy="620100"/>
          </a:xfrm>
          <a:prstGeom prst="rect">
            <a:avLst/>
          </a:prstGeom>
          <a:noFill/>
          <a:ln>
            <a:noFill/>
          </a:ln>
        </p:spPr>
        <p:txBody>
          <a:bodyPr spcFirstLastPara="1" wrap="square" lIns="91425" tIns="91425" rIns="91425" bIns="91425" anchor="t" anchorCtr="0">
            <a:noAutofit/>
          </a:bodyPr>
          <a:lstStyle/>
          <a:p>
            <a:pPr marL="0" lvl="0" indent="0" algn="l" rtl="0">
              <a:lnSpc>
                <a:spcPct val="87000"/>
              </a:lnSpc>
              <a:spcBef>
                <a:spcPts val="0"/>
              </a:spcBef>
              <a:spcAft>
                <a:spcPts val="0"/>
              </a:spcAft>
              <a:buSzPts val="378"/>
              <a:buNone/>
            </a:pPr>
            <a:r>
              <a:rPr lang="en" sz="900">
                <a:solidFill>
                  <a:srgbClr val="292929"/>
                </a:solidFill>
                <a:highlight>
                  <a:srgbClr val="FAFDFF"/>
                </a:highlight>
                <a:latin typeface="Times New Roman"/>
                <a:ea typeface="Times New Roman"/>
                <a:cs typeface="Times New Roman"/>
                <a:sym typeface="Times New Roman"/>
              </a:rPr>
              <a:t>Anushka and Virat Kohli (Myntra's first official Ambassadors) </a:t>
            </a:r>
            <a:endParaRPr sz="358">
              <a:solidFill>
                <a:srgbClr val="333333"/>
              </a:solidFill>
              <a:highlight>
                <a:srgbClr val="FFFFFF"/>
              </a:highlight>
              <a:latin typeface="Times New Roman"/>
              <a:ea typeface="Times New Roman"/>
              <a:cs typeface="Times New Roman"/>
              <a:sym typeface="Times New Roman"/>
            </a:endParaRPr>
          </a:p>
          <a:p>
            <a:pPr marL="0" lvl="0" indent="0" algn="l" rtl="0">
              <a:lnSpc>
                <a:spcPct val="87000"/>
              </a:lnSpc>
              <a:spcBef>
                <a:spcPts val="0"/>
              </a:spcBef>
              <a:spcAft>
                <a:spcPts val="0"/>
              </a:spcAft>
              <a:buSzPts val="378"/>
              <a:buNone/>
            </a:pPr>
            <a:endParaRPr sz="395">
              <a:solidFill>
                <a:srgbClr val="333333"/>
              </a:solidFill>
              <a:highlight>
                <a:srgbClr val="FFFFFF"/>
              </a:highlight>
            </a:endParaRPr>
          </a:p>
        </p:txBody>
      </p:sp>
      <p:sp>
        <p:nvSpPr>
          <p:cNvPr id="279" name="Google Shape;279;p37"/>
          <p:cNvSpPr txBox="1"/>
          <p:nvPr/>
        </p:nvSpPr>
        <p:spPr>
          <a:xfrm>
            <a:off x="6714875" y="3933125"/>
            <a:ext cx="1725900" cy="3540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SzPts val="440"/>
              <a:buNone/>
            </a:pPr>
            <a:r>
              <a:rPr lang="en" sz="939">
                <a:solidFill>
                  <a:srgbClr val="292929"/>
                </a:solidFill>
                <a:highlight>
                  <a:srgbClr val="FAFDFF"/>
                </a:highlight>
                <a:latin typeface="Times New Roman"/>
                <a:ea typeface="Times New Roman"/>
                <a:cs typeface="Times New Roman"/>
                <a:sym typeface="Times New Roman"/>
              </a:rPr>
              <a:t>Disha Patani (Myntra's first Beauty Brand Ambassador).</a:t>
            </a:r>
            <a:endParaRPr sz="860">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4" name="Google Shape;284;p38"/>
          <p:cNvPicPr preferRelativeResize="0"/>
          <p:nvPr/>
        </p:nvPicPr>
        <p:blipFill>
          <a:blip r:embed="rId3">
            <a:alphaModFix/>
          </a:blip>
          <a:stretch>
            <a:fillRect/>
          </a:stretch>
        </p:blipFill>
        <p:spPr>
          <a:xfrm>
            <a:off x="0" y="0"/>
            <a:ext cx="9144000" cy="5210174"/>
          </a:xfrm>
          <a:prstGeom prst="rect">
            <a:avLst/>
          </a:prstGeom>
          <a:noFill/>
          <a:ln>
            <a:noFill/>
          </a:ln>
        </p:spPr>
      </p:pic>
      <p:pic>
        <p:nvPicPr>
          <p:cNvPr id="285" name="Google Shape;285;p38"/>
          <p:cNvPicPr preferRelativeResize="0"/>
          <p:nvPr/>
        </p:nvPicPr>
        <p:blipFill rotWithShape="1">
          <a:blip r:embed="rId4">
            <a:alphaModFix/>
          </a:blip>
          <a:srcRect l="-95040" t="-79720" r="95040" b="79719"/>
          <a:stretch/>
        </p:blipFill>
        <p:spPr>
          <a:xfrm>
            <a:off x="152400" y="152400"/>
            <a:ext cx="8811675" cy="840375"/>
          </a:xfrm>
          <a:prstGeom prst="rect">
            <a:avLst/>
          </a:prstGeom>
          <a:noFill/>
          <a:ln>
            <a:noFill/>
          </a:ln>
        </p:spPr>
      </p:pic>
      <p:sp>
        <p:nvSpPr>
          <p:cNvPr id="286" name="Google Shape;286;p38"/>
          <p:cNvSpPr txBox="1"/>
          <p:nvPr/>
        </p:nvSpPr>
        <p:spPr>
          <a:xfrm>
            <a:off x="719775" y="594900"/>
            <a:ext cx="7658700" cy="389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600" b="1">
              <a:latin typeface="Times New Roman"/>
              <a:ea typeface="Times New Roman"/>
              <a:cs typeface="Times New Roman"/>
              <a:sym typeface="Times New Roman"/>
            </a:endParaRPr>
          </a:p>
        </p:txBody>
      </p:sp>
      <p:sp>
        <p:nvSpPr>
          <p:cNvPr id="287" name="Google Shape;287;p38"/>
          <p:cNvSpPr txBox="1"/>
          <p:nvPr/>
        </p:nvSpPr>
        <p:spPr>
          <a:xfrm>
            <a:off x="352550" y="594900"/>
            <a:ext cx="8202600" cy="4312800"/>
          </a:xfrm>
          <a:prstGeom prst="rect">
            <a:avLst/>
          </a:prstGeom>
          <a:noFill/>
          <a:ln>
            <a:noFill/>
          </a:ln>
        </p:spPr>
        <p:txBody>
          <a:bodyPr spcFirstLastPara="1" wrap="square" lIns="91425" tIns="91425" rIns="91425" bIns="91425" anchor="t" anchorCtr="0">
            <a:noAutofit/>
          </a:bodyPr>
          <a:lstStyle/>
          <a:p>
            <a:pPr marL="0" lvl="0" indent="0" algn="ctr" rtl="0">
              <a:lnSpc>
                <a:spcPct val="107000"/>
              </a:lnSpc>
              <a:spcBef>
                <a:spcPts val="0"/>
              </a:spcBef>
              <a:spcAft>
                <a:spcPts val="0"/>
              </a:spcAft>
              <a:buNone/>
            </a:pPr>
            <a:r>
              <a:rPr lang="en" sz="1600" b="1">
                <a:latin typeface="Times New Roman"/>
                <a:ea typeface="Times New Roman"/>
                <a:cs typeface="Times New Roman"/>
                <a:sym typeface="Times New Roman"/>
              </a:rPr>
              <a:t>MYNTRA IN NEWSPAPERS</a:t>
            </a:r>
            <a:endParaRPr sz="1600" b="1">
              <a:latin typeface="Times New Roman"/>
              <a:ea typeface="Times New Roman"/>
              <a:cs typeface="Times New Roman"/>
              <a:sym typeface="Times New Roman"/>
            </a:endParaRPr>
          </a:p>
        </p:txBody>
      </p:sp>
      <p:pic>
        <p:nvPicPr>
          <p:cNvPr id="288" name="Google Shape;288;p38"/>
          <p:cNvPicPr preferRelativeResize="0"/>
          <p:nvPr/>
        </p:nvPicPr>
        <p:blipFill>
          <a:blip r:embed="rId5">
            <a:alphaModFix/>
          </a:blip>
          <a:stretch>
            <a:fillRect/>
          </a:stretch>
        </p:blipFill>
        <p:spPr>
          <a:xfrm>
            <a:off x="1536850" y="1274175"/>
            <a:ext cx="5834025" cy="34887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pic>
        <p:nvPicPr>
          <p:cNvPr id="293" name="Google Shape;293;p39"/>
          <p:cNvPicPr preferRelativeResize="0"/>
          <p:nvPr/>
        </p:nvPicPr>
        <p:blipFill>
          <a:blip r:embed="rId3">
            <a:alphaModFix/>
          </a:blip>
          <a:stretch>
            <a:fillRect/>
          </a:stretch>
        </p:blipFill>
        <p:spPr>
          <a:xfrm>
            <a:off x="0" y="66675"/>
            <a:ext cx="9144000" cy="5143500"/>
          </a:xfrm>
          <a:prstGeom prst="rect">
            <a:avLst/>
          </a:prstGeom>
          <a:noFill/>
          <a:ln>
            <a:noFill/>
          </a:ln>
        </p:spPr>
      </p:pic>
      <p:pic>
        <p:nvPicPr>
          <p:cNvPr id="294" name="Google Shape;294;p39"/>
          <p:cNvPicPr preferRelativeResize="0"/>
          <p:nvPr/>
        </p:nvPicPr>
        <p:blipFill>
          <a:blip r:embed="rId4">
            <a:alphaModFix/>
          </a:blip>
          <a:stretch>
            <a:fillRect/>
          </a:stretch>
        </p:blipFill>
        <p:spPr>
          <a:xfrm>
            <a:off x="1538975" y="252550"/>
            <a:ext cx="6066051" cy="4771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00" name="Google Shape;300;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01" name="Google Shape;301;p40"/>
          <p:cNvPicPr preferRelativeResize="0"/>
          <p:nvPr/>
        </p:nvPicPr>
        <p:blipFill>
          <a:blip r:embed="rId3">
            <a:alphaModFix/>
          </a:blip>
          <a:stretch>
            <a:fillRect/>
          </a:stretch>
        </p:blipFill>
        <p:spPr>
          <a:xfrm>
            <a:off x="0" y="66675"/>
            <a:ext cx="9144000" cy="5143500"/>
          </a:xfrm>
          <a:prstGeom prst="rect">
            <a:avLst/>
          </a:prstGeom>
          <a:noFill/>
          <a:ln>
            <a:noFill/>
          </a:ln>
        </p:spPr>
      </p:pic>
      <p:pic>
        <p:nvPicPr>
          <p:cNvPr id="302" name="Google Shape;302;p40"/>
          <p:cNvPicPr preferRelativeResize="0"/>
          <p:nvPr/>
        </p:nvPicPr>
        <p:blipFill rotWithShape="1">
          <a:blip r:embed="rId4">
            <a:alphaModFix/>
          </a:blip>
          <a:srcRect l="-1990" r="1989"/>
          <a:stretch/>
        </p:blipFill>
        <p:spPr>
          <a:xfrm>
            <a:off x="1496600" y="409075"/>
            <a:ext cx="2972475" cy="4458699"/>
          </a:xfrm>
          <a:prstGeom prst="rect">
            <a:avLst/>
          </a:prstGeom>
          <a:noFill/>
          <a:ln>
            <a:noFill/>
          </a:ln>
        </p:spPr>
      </p:pic>
      <p:sp>
        <p:nvSpPr>
          <p:cNvPr id="303" name="Google Shape;303;p40"/>
          <p:cNvSpPr txBox="1"/>
          <p:nvPr/>
        </p:nvSpPr>
        <p:spPr>
          <a:xfrm>
            <a:off x="4852500" y="1853475"/>
            <a:ext cx="3000000" cy="1569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500" b="1" i="1">
                <a:solidFill>
                  <a:schemeClr val="dk1"/>
                </a:solidFill>
                <a:latin typeface="Pacifico"/>
                <a:ea typeface="Pacifico"/>
                <a:cs typeface="Pacifico"/>
                <a:sym typeface="Pacifico"/>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pic>
        <p:nvPicPr>
          <p:cNvPr id="77" name="Google Shape;77;p15"/>
          <p:cNvPicPr preferRelativeResize="0"/>
          <p:nvPr/>
        </p:nvPicPr>
        <p:blipFill>
          <a:blip r:embed="rId3">
            <a:alphaModFix/>
          </a:blip>
          <a:stretch>
            <a:fillRect/>
          </a:stretch>
        </p:blipFill>
        <p:spPr>
          <a:xfrm>
            <a:off x="0" y="66675"/>
            <a:ext cx="9144000" cy="5143500"/>
          </a:xfrm>
          <a:prstGeom prst="rect">
            <a:avLst/>
          </a:prstGeom>
          <a:noFill/>
          <a:ln>
            <a:noFill/>
          </a:ln>
        </p:spPr>
      </p:pic>
      <p:pic>
        <p:nvPicPr>
          <p:cNvPr id="78" name="Google Shape;78;p15"/>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3" name="Google Shape;83;p16"/>
          <p:cNvPicPr preferRelativeResize="0"/>
          <p:nvPr/>
        </p:nvPicPr>
        <p:blipFill>
          <a:blip r:embed="rId3">
            <a:alphaModFix/>
          </a:blip>
          <a:stretch>
            <a:fillRect/>
          </a:stretch>
        </p:blipFill>
        <p:spPr>
          <a:xfrm>
            <a:off x="0" y="66675"/>
            <a:ext cx="9144000" cy="5143500"/>
          </a:xfrm>
          <a:prstGeom prst="rect">
            <a:avLst/>
          </a:prstGeom>
          <a:noFill/>
          <a:ln>
            <a:noFill/>
          </a:ln>
        </p:spPr>
      </p:pic>
      <p:pic>
        <p:nvPicPr>
          <p:cNvPr id="84" name="Google Shape;84;p16"/>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7"/>
          <p:cNvPicPr preferRelativeResize="0"/>
          <p:nvPr/>
        </p:nvPicPr>
        <p:blipFill>
          <a:blip r:embed="rId3">
            <a:alphaModFix/>
          </a:blip>
          <a:stretch>
            <a:fillRect/>
          </a:stretch>
        </p:blipFill>
        <p:spPr>
          <a:xfrm>
            <a:off x="0" y="66675"/>
            <a:ext cx="9144000" cy="5143500"/>
          </a:xfrm>
          <a:prstGeom prst="rect">
            <a:avLst/>
          </a:prstGeom>
          <a:noFill/>
          <a:ln>
            <a:noFill/>
          </a:ln>
        </p:spPr>
      </p:pic>
      <p:pic>
        <p:nvPicPr>
          <p:cNvPr id="90" name="Google Shape;90;p17"/>
          <p:cNvPicPr preferRelativeResize="0"/>
          <p:nvPr/>
        </p:nvPicPr>
        <p:blipFill rotWithShape="1">
          <a:blip r:embed="rId4">
            <a:alphaModFix/>
          </a:blip>
          <a:srcRect/>
          <a:stretch/>
        </p:blipFill>
        <p:spPr>
          <a:xfrm>
            <a:off x="0" y="0"/>
            <a:ext cx="9144000"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8"/>
          <p:cNvPicPr preferRelativeResize="0"/>
          <p:nvPr/>
        </p:nvPicPr>
        <p:blipFill>
          <a:blip r:embed="rId3">
            <a:alphaModFix/>
          </a:blip>
          <a:stretch>
            <a:fillRect/>
          </a:stretch>
        </p:blipFill>
        <p:spPr>
          <a:xfrm>
            <a:off x="0" y="66675"/>
            <a:ext cx="9144000" cy="5143500"/>
          </a:xfrm>
          <a:prstGeom prst="rect">
            <a:avLst/>
          </a:prstGeom>
          <a:noFill/>
          <a:ln>
            <a:noFill/>
          </a:ln>
        </p:spPr>
      </p:pic>
      <p:pic>
        <p:nvPicPr>
          <p:cNvPr id="96" name="Google Shape;96;p18"/>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p19"/>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20"/>
          <p:cNvPicPr preferRelativeResize="0"/>
          <p:nvPr/>
        </p:nvPicPr>
        <p:blipFill>
          <a:blip r:embed="rId3">
            <a:alphaModFix/>
          </a:blip>
          <a:stretch>
            <a:fillRect/>
          </a:stretch>
        </p:blipFill>
        <p:spPr>
          <a:xfrm>
            <a:off x="0" y="66675"/>
            <a:ext cx="9144000" cy="5143500"/>
          </a:xfrm>
          <a:prstGeom prst="rect">
            <a:avLst/>
          </a:prstGeom>
          <a:noFill/>
          <a:ln>
            <a:noFill/>
          </a:ln>
        </p:spPr>
      </p:pic>
      <p:pic>
        <p:nvPicPr>
          <p:cNvPr id="107" name="Google Shape;107;p20"/>
          <p:cNvPicPr preferRelativeResize="0"/>
          <p:nvPr/>
        </p:nvPicPr>
        <p:blipFill>
          <a:blip r:embed="rId4">
            <a:alphaModFix/>
          </a:blip>
          <a:stretch>
            <a:fillRect/>
          </a:stretch>
        </p:blipFill>
        <p:spPr>
          <a:xfrm>
            <a:off x="0" y="0"/>
            <a:ext cx="9144000" cy="5143500"/>
          </a:xfrm>
          <a:prstGeom prst="rect">
            <a:avLst/>
          </a:prstGeom>
          <a:noFill/>
          <a:ln>
            <a:noFill/>
          </a:ln>
        </p:spPr>
      </p:pic>
      <p:sp>
        <p:nvSpPr>
          <p:cNvPr id="108" name="Google Shape;108;p20"/>
          <p:cNvSpPr txBox="1"/>
          <p:nvPr/>
        </p:nvSpPr>
        <p:spPr>
          <a:xfrm>
            <a:off x="1197250" y="284425"/>
            <a:ext cx="797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09" name="Google Shape;109;p20"/>
          <p:cNvSpPr txBox="1"/>
          <p:nvPr/>
        </p:nvSpPr>
        <p:spPr>
          <a:xfrm>
            <a:off x="373550" y="4578375"/>
            <a:ext cx="73560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t>Myntra can explore entering international markets to tap into a global customer base. Targeting countries with a strong interest in Indian fashion and a growing e-commerce market could be a strategic move.</a:t>
            </a:r>
            <a:endParaRPr sz="1200"/>
          </a:p>
          <a:p>
            <a:pPr marL="0" lvl="0" indent="0" algn="l" rtl="0">
              <a:spcBef>
                <a:spcPts val="0"/>
              </a:spcBef>
              <a:spcAft>
                <a:spcPts val="0"/>
              </a:spcAft>
              <a:buClr>
                <a:schemeClr val="dk1"/>
              </a:buClr>
              <a:buSzPts val="1100"/>
              <a:buFont typeface="Arial"/>
              <a:buNone/>
            </a:pPr>
            <a:endParaRPr sz="1200"/>
          </a:p>
          <a:p>
            <a:pPr marL="0" lvl="0" indent="0" algn="l" rtl="0">
              <a:spcBef>
                <a:spcPts val="0"/>
              </a:spcBef>
              <a:spcAft>
                <a:spcPts val="0"/>
              </a:spcAft>
              <a:buNone/>
            </a:pP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21"/>
          <p:cNvPicPr preferRelativeResize="0"/>
          <p:nvPr/>
        </p:nvPicPr>
        <p:blipFill>
          <a:blip r:embed="rId3">
            <a:alphaModFix/>
          </a:blip>
          <a:stretch>
            <a:fillRect/>
          </a:stretch>
        </p:blipFill>
        <p:spPr>
          <a:xfrm>
            <a:off x="0" y="47025"/>
            <a:ext cx="914399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TotalTime>
  <Words>852</Words>
  <Application>Microsoft Office PowerPoint</Application>
  <PresentationFormat>On-screen Show (16:9)</PresentationFormat>
  <Paragraphs>48</Paragraphs>
  <Slides>28</Slides>
  <Notes>27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Times New Roman</vt:lpstr>
      <vt:lpstr>Pacifico</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Rohith Rdmx</cp:lastModifiedBy>
  <cp:revision>2</cp:revision>
  <dcterms:modified xsi:type="dcterms:W3CDTF">2024-01-11T19:12:01Z</dcterms:modified>
</cp:coreProperties>
</file>